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9" r:id="rId4"/>
    <p:sldId id="267" r:id="rId5"/>
    <p:sldId id="265" r:id="rId6"/>
    <p:sldId id="261" r:id="rId7"/>
    <p:sldId id="260" r:id="rId8"/>
    <p:sldId id="262" r:id="rId9"/>
    <p:sldId id="264" r:id="rId10"/>
    <p:sldId id="266" r:id="rId11"/>
    <p:sldId id="270" r:id="rId12"/>
    <p:sldId id="268" r:id="rId13"/>
    <p:sldId id="269" r:id="rId14"/>
    <p:sldId id="271" r:id="rId15"/>
    <p:sldId id="272" r:id="rId16"/>
    <p:sldId id="276" r:id="rId17"/>
    <p:sldId id="27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2"/>
    <p:restoredTop sz="94654"/>
  </p:normalViewPr>
  <p:slideViewPr>
    <p:cSldViewPr snapToGrid="0" snapToObjects="1">
      <p:cViewPr>
        <p:scale>
          <a:sx n="136" d="100"/>
          <a:sy n="136" d="100"/>
        </p:scale>
        <p:origin x="480" y="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588F3-E19A-6A42-B28B-5968301586F8}" type="datetimeFigureOut">
              <a:rPr lang="en-US" smtClean="0"/>
              <a:t>7/21/20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7708DA-2B8A-1F42-8DDC-65B47069CA92}" type="slidenum">
              <a:rPr lang="en-US" smtClean="0"/>
              <a:t>‹#›</a:t>
            </a:fld>
            <a:endParaRPr lang="en-US"/>
          </a:p>
        </p:txBody>
      </p:sp>
    </p:spTree>
    <p:extLst>
      <p:ext uri="{BB962C8B-B14F-4D97-AF65-F5344CB8AC3E}">
        <p14:creationId xmlns:p14="http://schemas.microsoft.com/office/powerpoint/2010/main" val="409108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3F44EB-92B3-EB45-A712-8EAD2512D70B}" type="datetimeFigureOut">
              <a:rPr lang="en-US" smtClean="0"/>
              <a:t>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5D14A-B864-8C4F-9872-C944883437A4}" type="slidenum">
              <a:rPr lang="en-US" smtClean="0"/>
              <a:t>‹#›</a:t>
            </a:fld>
            <a:endParaRPr lang="en-US"/>
          </a:p>
        </p:txBody>
      </p:sp>
    </p:spTree>
    <p:extLst>
      <p:ext uri="{BB962C8B-B14F-4D97-AF65-F5344CB8AC3E}">
        <p14:creationId xmlns:p14="http://schemas.microsoft.com/office/powerpoint/2010/main" val="1998265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F44EB-92B3-EB45-A712-8EAD2512D70B}" type="datetimeFigureOut">
              <a:rPr lang="en-US" smtClean="0"/>
              <a:t>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5D14A-B864-8C4F-9872-C944883437A4}" type="slidenum">
              <a:rPr lang="en-US" smtClean="0"/>
              <a:t>‹#›</a:t>
            </a:fld>
            <a:endParaRPr lang="en-US"/>
          </a:p>
        </p:txBody>
      </p:sp>
    </p:spTree>
    <p:extLst>
      <p:ext uri="{BB962C8B-B14F-4D97-AF65-F5344CB8AC3E}">
        <p14:creationId xmlns:p14="http://schemas.microsoft.com/office/powerpoint/2010/main" val="1529556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F44EB-92B3-EB45-A712-8EAD2512D70B}" type="datetimeFigureOut">
              <a:rPr lang="en-US" smtClean="0"/>
              <a:t>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5D14A-B864-8C4F-9872-C944883437A4}" type="slidenum">
              <a:rPr lang="en-US" smtClean="0"/>
              <a:t>‹#›</a:t>
            </a:fld>
            <a:endParaRPr lang="en-US"/>
          </a:p>
        </p:txBody>
      </p:sp>
    </p:spTree>
    <p:extLst>
      <p:ext uri="{BB962C8B-B14F-4D97-AF65-F5344CB8AC3E}">
        <p14:creationId xmlns:p14="http://schemas.microsoft.com/office/powerpoint/2010/main" val="188522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F44EB-92B3-EB45-A712-8EAD2512D70B}" type="datetimeFigureOut">
              <a:rPr lang="en-US" smtClean="0"/>
              <a:t>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5D14A-B864-8C4F-9872-C944883437A4}" type="slidenum">
              <a:rPr lang="en-US" smtClean="0"/>
              <a:t>‹#›</a:t>
            </a:fld>
            <a:endParaRPr lang="en-US"/>
          </a:p>
        </p:txBody>
      </p:sp>
    </p:spTree>
    <p:extLst>
      <p:ext uri="{BB962C8B-B14F-4D97-AF65-F5344CB8AC3E}">
        <p14:creationId xmlns:p14="http://schemas.microsoft.com/office/powerpoint/2010/main" val="35592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3F44EB-92B3-EB45-A712-8EAD2512D70B}" type="datetimeFigureOut">
              <a:rPr lang="en-US" smtClean="0"/>
              <a:t>7/21/20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5D14A-B864-8C4F-9872-C944883437A4}" type="slidenum">
              <a:rPr lang="en-US" smtClean="0"/>
              <a:t>‹#›</a:t>
            </a:fld>
            <a:endParaRPr lang="en-US"/>
          </a:p>
        </p:txBody>
      </p:sp>
    </p:spTree>
    <p:extLst>
      <p:ext uri="{BB962C8B-B14F-4D97-AF65-F5344CB8AC3E}">
        <p14:creationId xmlns:p14="http://schemas.microsoft.com/office/powerpoint/2010/main" val="1261080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3F44EB-92B3-EB45-A712-8EAD2512D70B}" type="datetimeFigureOut">
              <a:rPr lang="en-US" smtClean="0"/>
              <a:t>7/21/20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5D14A-B864-8C4F-9872-C944883437A4}" type="slidenum">
              <a:rPr lang="en-US" smtClean="0"/>
              <a:t>‹#›</a:t>
            </a:fld>
            <a:endParaRPr lang="en-US"/>
          </a:p>
        </p:txBody>
      </p:sp>
    </p:spTree>
    <p:extLst>
      <p:ext uri="{BB962C8B-B14F-4D97-AF65-F5344CB8AC3E}">
        <p14:creationId xmlns:p14="http://schemas.microsoft.com/office/powerpoint/2010/main" val="1466557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3F44EB-92B3-EB45-A712-8EAD2512D70B}" type="datetimeFigureOut">
              <a:rPr lang="en-US" smtClean="0"/>
              <a:t>7/21/20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F5D14A-B864-8C4F-9872-C944883437A4}" type="slidenum">
              <a:rPr lang="en-US" smtClean="0"/>
              <a:t>‹#›</a:t>
            </a:fld>
            <a:endParaRPr lang="en-US"/>
          </a:p>
        </p:txBody>
      </p:sp>
    </p:spTree>
    <p:extLst>
      <p:ext uri="{BB962C8B-B14F-4D97-AF65-F5344CB8AC3E}">
        <p14:creationId xmlns:p14="http://schemas.microsoft.com/office/powerpoint/2010/main" val="175677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3F44EB-92B3-EB45-A712-8EAD2512D70B}" type="datetimeFigureOut">
              <a:rPr lang="en-US" smtClean="0"/>
              <a:t>7/21/20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F5D14A-B864-8C4F-9872-C944883437A4}" type="slidenum">
              <a:rPr lang="en-US" smtClean="0"/>
              <a:t>‹#›</a:t>
            </a:fld>
            <a:endParaRPr lang="en-US"/>
          </a:p>
        </p:txBody>
      </p:sp>
    </p:spTree>
    <p:extLst>
      <p:ext uri="{BB962C8B-B14F-4D97-AF65-F5344CB8AC3E}">
        <p14:creationId xmlns:p14="http://schemas.microsoft.com/office/powerpoint/2010/main" val="36256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F44EB-92B3-EB45-A712-8EAD2512D70B}" type="datetimeFigureOut">
              <a:rPr lang="en-US" smtClean="0"/>
              <a:t>7/21/20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F5D14A-B864-8C4F-9872-C944883437A4}" type="slidenum">
              <a:rPr lang="en-US" smtClean="0"/>
              <a:t>‹#›</a:t>
            </a:fld>
            <a:endParaRPr lang="en-US"/>
          </a:p>
        </p:txBody>
      </p:sp>
    </p:spTree>
    <p:extLst>
      <p:ext uri="{BB962C8B-B14F-4D97-AF65-F5344CB8AC3E}">
        <p14:creationId xmlns:p14="http://schemas.microsoft.com/office/powerpoint/2010/main" val="114624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F44EB-92B3-EB45-A712-8EAD2512D70B}" type="datetimeFigureOut">
              <a:rPr lang="en-US" smtClean="0"/>
              <a:t>7/21/20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5D14A-B864-8C4F-9872-C944883437A4}" type="slidenum">
              <a:rPr lang="en-US" smtClean="0"/>
              <a:t>‹#›</a:t>
            </a:fld>
            <a:endParaRPr lang="en-US"/>
          </a:p>
        </p:txBody>
      </p:sp>
    </p:spTree>
    <p:extLst>
      <p:ext uri="{BB962C8B-B14F-4D97-AF65-F5344CB8AC3E}">
        <p14:creationId xmlns:p14="http://schemas.microsoft.com/office/powerpoint/2010/main" val="196469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F44EB-92B3-EB45-A712-8EAD2512D70B}" type="datetimeFigureOut">
              <a:rPr lang="en-US" smtClean="0"/>
              <a:t>7/21/20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5D14A-B864-8C4F-9872-C944883437A4}" type="slidenum">
              <a:rPr lang="en-US" smtClean="0"/>
              <a:t>‹#›</a:t>
            </a:fld>
            <a:endParaRPr lang="en-US"/>
          </a:p>
        </p:txBody>
      </p:sp>
    </p:spTree>
    <p:extLst>
      <p:ext uri="{BB962C8B-B14F-4D97-AF65-F5344CB8AC3E}">
        <p14:creationId xmlns:p14="http://schemas.microsoft.com/office/powerpoint/2010/main" val="9162246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F44EB-92B3-EB45-A712-8EAD2512D70B}" type="datetimeFigureOut">
              <a:rPr lang="en-US" smtClean="0"/>
              <a:t>7/21/20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5D14A-B864-8C4F-9872-C944883437A4}" type="slidenum">
              <a:rPr lang="en-US" smtClean="0"/>
              <a:t>‹#›</a:t>
            </a:fld>
            <a:endParaRPr lang="en-US"/>
          </a:p>
        </p:txBody>
      </p:sp>
    </p:spTree>
    <p:extLst>
      <p:ext uri="{BB962C8B-B14F-4D97-AF65-F5344CB8AC3E}">
        <p14:creationId xmlns:p14="http://schemas.microsoft.com/office/powerpoint/2010/main" val="2012929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TNT Instruction slides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46595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4375" y="909976"/>
            <a:ext cx="10932458" cy="1815882"/>
          </a:xfrm>
          <a:prstGeom prst="rect">
            <a:avLst/>
          </a:prstGeom>
          <a:noFill/>
        </p:spPr>
        <p:txBody>
          <a:bodyPr wrap="square" rtlCol="0">
            <a:spAutoFit/>
          </a:bodyPr>
          <a:lstStyle/>
          <a:p>
            <a:pPr marL="285750" indent="-285750">
              <a:buFont typeface="Arial" charset="0"/>
              <a:buChar char="•"/>
            </a:pPr>
            <a:r>
              <a:rPr lang="en-US" sz="1600" dirty="0"/>
              <a:t>In addition to the task you’ve just been practicing, there will be one more thing you will need to do during the experiment. After every trial, you will make a judgment about whether the response word came to mind during that trial</a:t>
            </a:r>
            <a:r>
              <a:rPr lang="en-US" sz="1600" dirty="0" smtClean="0"/>
              <a:t>.</a:t>
            </a:r>
            <a:endParaRPr lang="en-GB" sz="1600" dirty="0" smtClean="0"/>
          </a:p>
          <a:p>
            <a:pPr marL="285750" indent="-285750">
              <a:buFont typeface="Arial" charset="0"/>
              <a:buChar char="•"/>
            </a:pPr>
            <a:endParaRPr lang="en-GB" sz="1600" b="1" dirty="0"/>
          </a:p>
          <a:p>
            <a:pPr marL="285750" indent="-285750">
              <a:buFont typeface="Arial" charset="0"/>
              <a:buChar char="•"/>
            </a:pPr>
            <a:r>
              <a:rPr lang="en-US" sz="1600" dirty="0"/>
              <a:t>After the hint word disappears from the screen, a </a:t>
            </a:r>
            <a:r>
              <a:rPr lang="en-US" sz="1600" b="1" dirty="0"/>
              <a:t>rating </a:t>
            </a:r>
            <a:r>
              <a:rPr lang="en-US" sz="1600" b="1" dirty="0" smtClean="0"/>
              <a:t>scale</a:t>
            </a:r>
            <a:r>
              <a:rPr lang="en-US" sz="1600" dirty="0" smtClean="0"/>
              <a:t> with options ‘Never’, ‘Briefly’ and ‘Often’ will appear as shown below. ’Never’ </a:t>
            </a:r>
            <a:r>
              <a:rPr lang="en-US" sz="1600" dirty="0"/>
              <a:t>means that the response word never came to mind at all during the trial. </a:t>
            </a:r>
            <a:r>
              <a:rPr lang="en-US" sz="1600" dirty="0" smtClean="0"/>
              <a:t>‘Briefly’ </a:t>
            </a:r>
            <a:r>
              <a:rPr lang="en-US" sz="1600" dirty="0"/>
              <a:t>means that the response word </a:t>
            </a:r>
            <a:r>
              <a:rPr lang="en-US" sz="1600" dirty="0" smtClean="0"/>
              <a:t>came to mind for just a moment. ‘Often’ is when is came to mind a lot. </a:t>
            </a:r>
            <a:r>
              <a:rPr lang="en-US" sz="1600" b="1" dirty="0"/>
              <a:t>Select the option that best describes your experience for that trial. </a:t>
            </a:r>
            <a:endParaRPr lang="en-GB" sz="1600" b="1" dirty="0"/>
          </a:p>
        </p:txBody>
      </p:sp>
      <p:sp>
        <p:nvSpPr>
          <p:cNvPr id="15" name="TextBox 14"/>
          <p:cNvSpPr txBox="1"/>
          <p:nvPr/>
        </p:nvSpPr>
        <p:spPr>
          <a:xfrm>
            <a:off x="230093" y="25771"/>
            <a:ext cx="11767127" cy="646331"/>
          </a:xfrm>
          <a:prstGeom prst="rect">
            <a:avLst/>
          </a:prstGeom>
          <a:noFill/>
        </p:spPr>
        <p:txBody>
          <a:bodyPr wrap="square" rtlCol="0">
            <a:spAutoFit/>
          </a:bodyPr>
          <a:lstStyle/>
          <a:p>
            <a:pPr algn="ctr"/>
            <a:r>
              <a:rPr lang="en-US" sz="3600" dirty="0" smtClean="0"/>
              <a:t>Phase 2: Practice 2 - Rate your Experience</a:t>
            </a:r>
            <a:endParaRPr lang="en-US" sz="3600" dirty="0"/>
          </a:p>
        </p:txBody>
      </p:sp>
      <p:grpSp>
        <p:nvGrpSpPr>
          <p:cNvPr id="9" name="Group 8"/>
          <p:cNvGrpSpPr/>
          <p:nvPr/>
        </p:nvGrpSpPr>
        <p:grpSpPr>
          <a:xfrm>
            <a:off x="787471" y="3112758"/>
            <a:ext cx="3722304" cy="2167645"/>
            <a:chOff x="928519" y="2837989"/>
            <a:chExt cx="3722304" cy="2167645"/>
          </a:xfrm>
        </p:grpSpPr>
        <p:grpSp>
          <p:nvGrpSpPr>
            <p:cNvPr id="22" name="Group 21"/>
            <p:cNvGrpSpPr/>
            <p:nvPr/>
          </p:nvGrpSpPr>
          <p:grpSpPr>
            <a:xfrm>
              <a:off x="928519" y="2837989"/>
              <a:ext cx="3722304" cy="2167645"/>
              <a:chOff x="3884155" y="2113958"/>
              <a:chExt cx="3722304" cy="2167645"/>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Did the Response word come to mind? </a:t>
                  </a:r>
                  <a:endParaRPr lang="en-US" sz="20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smtClean="0">
                      <a:solidFill>
                        <a:schemeClr val="tx1"/>
                      </a:solidFill>
                    </a:rPr>
                    <a:t>Continue</a:t>
                  </a:r>
                  <a:endParaRPr lang="en-US" sz="1100">
                    <a:solidFill>
                      <a:schemeClr val="tx1"/>
                    </a:solidFill>
                  </a:endParaRPr>
                </a:p>
              </p:txBody>
            </p:sp>
          </p:grpSp>
          <p:cxnSp>
            <p:nvCxnSpPr>
              <p:cNvPr id="16" name="Straight Arrow Connector 15"/>
              <p:cNvCxnSpPr/>
              <p:nvPr/>
            </p:nvCxnSpPr>
            <p:spPr>
              <a:xfrm flipV="1">
                <a:off x="4684563" y="3516196"/>
                <a:ext cx="94112" cy="22212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84155" y="3681439"/>
                <a:ext cx="1572378" cy="600164"/>
              </a:xfrm>
              <a:prstGeom prst="rect">
                <a:avLst/>
              </a:prstGeom>
              <a:noFill/>
            </p:spPr>
            <p:txBody>
              <a:bodyPr wrap="square" rtlCol="0">
                <a:spAutoFit/>
              </a:bodyPr>
              <a:lstStyle/>
              <a:p>
                <a:pPr algn="ctr"/>
                <a:r>
                  <a:rPr lang="en-US" sz="1100" dirty="0" smtClean="0">
                    <a:solidFill>
                      <a:srgbClr val="0070C0"/>
                    </a:solidFill>
                  </a:rPr>
                  <a:t>Select a rating which matches </a:t>
                </a:r>
                <a:r>
                  <a:rPr lang="en-US" sz="1100" smtClean="0">
                    <a:solidFill>
                      <a:srgbClr val="0070C0"/>
                    </a:solidFill>
                  </a:rPr>
                  <a:t>your experience</a:t>
                </a:r>
                <a:endParaRPr lang="en-US" sz="1100" dirty="0">
                  <a:solidFill>
                    <a:srgbClr val="0070C0"/>
                  </a:solidFill>
                </a:endParaRP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500951" y="3987019"/>
                <a:ext cx="1560944" cy="261610"/>
              </a:xfrm>
              <a:prstGeom prst="rect">
                <a:avLst/>
              </a:prstGeom>
              <a:noFill/>
            </p:spPr>
            <p:txBody>
              <a:bodyPr wrap="square" rtlCol="0">
                <a:spAutoFit/>
              </a:bodyPr>
              <a:lstStyle/>
              <a:p>
                <a:r>
                  <a:rPr lang="en-US" sz="1100" dirty="0" smtClean="0">
                    <a:solidFill>
                      <a:srgbClr val="0070C0"/>
                    </a:solidFill>
                  </a:rPr>
                  <a:t>Then click continue</a:t>
                </a:r>
                <a:endParaRPr lang="en-US" sz="1100" dirty="0">
                  <a:solidFill>
                    <a:srgbClr val="0070C0"/>
                  </a:solidFill>
                </a:endParaRPr>
              </a:p>
            </p:txBody>
          </p:sp>
        </p:grpSp>
        <p:sp>
          <p:nvSpPr>
            <p:cNvPr id="5" name="Oval 4"/>
            <p:cNvSpPr>
              <a:spLocks noChangeAspect="1"/>
            </p:cNvSpPr>
            <p:nvPr/>
          </p:nvSpPr>
          <p:spPr>
            <a:xfrm>
              <a:off x="1838035" y="4119418"/>
              <a:ext cx="90000" cy="9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2570832" y="4119418"/>
              <a:ext cx="90000" cy="9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a:spLocks noChangeAspect="1"/>
            </p:cNvSpPr>
            <p:nvPr/>
          </p:nvSpPr>
          <p:spPr>
            <a:xfrm>
              <a:off x="3303629" y="4119418"/>
              <a:ext cx="90000" cy="9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99366" y="4033613"/>
              <a:ext cx="594385" cy="261610"/>
            </a:xfrm>
            <a:prstGeom prst="rect">
              <a:avLst/>
            </a:prstGeom>
            <a:noFill/>
          </p:spPr>
          <p:txBody>
            <a:bodyPr wrap="square" rtlCol="0">
              <a:spAutoFit/>
            </a:bodyPr>
            <a:lstStyle/>
            <a:p>
              <a:r>
                <a:rPr lang="en-US" sz="1050"/>
                <a:t>N</a:t>
              </a:r>
              <a:r>
                <a:rPr lang="en-US" sz="1050" smtClean="0"/>
                <a:t>ever</a:t>
              </a:r>
              <a:endParaRPr lang="en-US" sz="1050"/>
            </a:p>
          </p:txBody>
        </p:sp>
        <p:sp>
          <p:nvSpPr>
            <p:cNvPr id="23" name="TextBox 22"/>
            <p:cNvSpPr txBox="1"/>
            <p:nvPr/>
          </p:nvSpPr>
          <p:spPr>
            <a:xfrm>
              <a:off x="2628851" y="4033613"/>
              <a:ext cx="594385" cy="261610"/>
            </a:xfrm>
            <a:prstGeom prst="rect">
              <a:avLst/>
            </a:prstGeom>
            <a:noFill/>
          </p:spPr>
          <p:txBody>
            <a:bodyPr wrap="square" rtlCol="0">
              <a:spAutoFit/>
            </a:bodyPr>
            <a:lstStyle/>
            <a:p>
              <a:r>
                <a:rPr lang="en-US" sz="1050" smtClean="0"/>
                <a:t>Breifly</a:t>
              </a:r>
              <a:endParaRPr lang="en-US" sz="1050" dirty="0"/>
            </a:p>
          </p:txBody>
        </p:sp>
        <p:sp>
          <p:nvSpPr>
            <p:cNvPr id="24" name="TextBox 23"/>
            <p:cNvSpPr txBox="1"/>
            <p:nvPr/>
          </p:nvSpPr>
          <p:spPr>
            <a:xfrm>
              <a:off x="3367744" y="4034521"/>
              <a:ext cx="594385" cy="261610"/>
            </a:xfrm>
            <a:prstGeom prst="rect">
              <a:avLst/>
            </a:prstGeom>
            <a:noFill/>
          </p:spPr>
          <p:txBody>
            <a:bodyPr wrap="square" rtlCol="0">
              <a:spAutoFit/>
            </a:bodyPr>
            <a:lstStyle/>
            <a:p>
              <a:r>
                <a:rPr lang="en-US" sz="1050" dirty="0" smtClean="0"/>
                <a:t>Often</a:t>
              </a:r>
              <a:endParaRPr lang="en-US" sz="1050" dirty="0"/>
            </a:p>
          </p:txBody>
        </p:sp>
      </p:grpSp>
      <p:sp>
        <p:nvSpPr>
          <p:cNvPr id="25" name="TextBox 24"/>
          <p:cNvSpPr txBox="1"/>
          <p:nvPr/>
        </p:nvSpPr>
        <p:spPr>
          <a:xfrm>
            <a:off x="4586102" y="2915350"/>
            <a:ext cx="7126266" cy="4031873"/>
          </a:xfrm>
          <a:prstGeom prst="rect">
            <a:avLst/>
          </a:prstGeom>
          <a:noFill/>
        </p:spPr>
        <p:txBody>
          <a:bodyPr wrap="square" rtlCol="0">
            <a:spAutoFit/>
          </a:bodyPr>
          <a:lstStyle/>
          <a:p>
            <a:pPr marL="285750" indent="-285750">
              <a:buFont typeface="Arial" charset="0"/>
              <a:buChar char="•"/>
            </a:pPr>
            <a:r>
              <a:rPr lang="en-US" sz="1600" dirty="0"/>
              <a:t>For </a:t>
            </a:r>
            <a:r>
              <a:rPr lang="en-US" sz="1600" dirty="0" smtClean="0">
                <a:solidFill>
                  <a:srgbClr val="0070C0"/>
                </a:solidFill>
              </a:rPr>
              <a:t>BLUE</a:t>
            </a:r>
            <a:r>
              <a:rPr lang="en-US" sz="1600" dirty="0" smtClean="0"/>
              <a:t> trials</a:t>
            </a:r>
            <a:r>
              <a:rPr lang="en-US" sz="1600" dirty="0"/>
              <a:t>, because your goal is </a:t>
            </a:r>
            <a:r>
              <a:rPr lang="en-US" sz="1600" dirty="0" smtClean="0"/>
              <a:t>to continue THINKING </a:t>
            </a:r>
            <a:r>
              <a:rPr lang="en-US" sz="1600" dirty="0"/>
              <a:t>ABOUT the response word the entire time, if you are able to do so you will be </a:t>
            </a:r>
            <a:r>
              <a:rPr lang="en-US" sz="1600" dirty="0" smtClean="0"/>
              <a:t>selecting ‘Often’ after </a:t>
            </a:r>
            <a:r>
              <a:rPr lang="en-US" sz="1600" dirty="0"/>
              <a:t>these trials to indicate that you thought about the response word </a:t>
            </a:r>
            <a:r>
              <a:rPr lang="en-US" sz="1600" dirty="0" smtClean="0"/>
              <a:t>a lot after </a:t>
            </a:r>
            <a:r>
              <a:rPr lang="en-US" sz="1600" dirty="0"/>
              <a:t>seeing the hint.  However, if you are unable to do so, press either the </a:t>
            </a:r>
            <a:r>
              <a:rPr lang="en-US" sz="1600" dirty="0" smtClean="0"/>
              <a:t>‘Never’ </a:t>
            </a:r>
            <a:r>
              <a:rPr lang="en-US" sz="1600" dirty="0"/>
              <a:t>or the </a:t>
            </a:r>
            <a:r>
              <a:rPr lang="en-US" sz="1600" dirty="0" smtClean="0"/>
              <a:t>‘Briefly’ </a:t>
            </a:r>
            <a:r>
              <a:rPr lang="en-US" sz="1600" dirty="0"/>
              <a:t>key, as appropriate</a:t>
            </a:r>
            <a:r>
              <a:rPr lang="en-US" sz="1600" dirty="0" smtClean="0"/>
              <a:t>.</a:t>
            </a:r>
          </a:p>
          <a:p>
            <a:pPr marL="285750" indent="-285750">
              <a:buFont typeface="Arial" charset="0"/>
              <a:buChar char="•"/>
            </a:pPr>
            <a:endParaRPr lang="en-GB" sz="1600" b="1" dirty="0"/>
          </a:p>
          <a:p>
            <a:pPr marL="285750" indent="-285750">
              <a:buFont typeface="Arial" charset="0"/>
              <a:buChar char="•"/>
            </a:pPr>
            <a:r>
              <a:rPr lang="en-US" sz="1600" dirty="0"/>
              <a:t>For trials </a:t>
            </a:r>
            <a:r>
              <a:rPr lang="en-US" sz="1600" dirty="0" smtClean="0"/>
              <a:t>with </a:t>
            </a:r>
            <a:r>
              <a:rPr lang="en-US" sz="1600" dirty="0" smtClean="0">
                <a:solidFill>
                  <a:srgbClr val="FF0000"/>
                </a:solidFill>
              </a:rPr>
              <a:t>RED</a:t>
            </a:r>
            <a:r>
              <a:rPr lang="en-US" sz="1600" dirty="0" smtClean="0"/>
              <a:t> and </a:t>
            </a:r>
            <a:r>
              <a:rPr lang="en-US" sz="1600" dirty="0" smtClean="0">
                <a:solidFill>
                  <a:srgbClr val="FFCC00"/>
                </a:solidFill>
              </a:rPr>
              <a:t>YELLOW</a:t>
            </a:r>
            <a:r>
              <a:rPr lang="en-US" sz="1600" dirty="0" smtClean="0"/>
              <a:t> Hint words, </a:t>
            </a:r>
            <a:r>
              <a:rPr lang="en-US" sz="1600" dirty="0"/>
              <a:t>because your goal will </a:t>
            </a:r>
            <a:r>
              <a:rPr lang="en-US" sz="1600" dirty="0" smtClean="0"/>
              <a:t>be to AVOID THINKING </a:t>
            </a:r>
            <a:r>
              <a:rPr lang="en-US" sz="1600" dirty="0"/>
              <a:t>of the response word,  if you are successful at this task you would </a:t>
            </a:r>
            <a:r>
              <a:rPr lang="en-US" sz="1600" dirty="0" smtClean="0"/>
              <a:t>select ‘Never’ indicating </a:t>
            </a:r>
            <a:r>
              <a:rPr lang="en-US" sz="1600" dirty="0"/>
              <a:t>that the Original Response did not come to mind at all.  However, if the Response came to </a:t>
            </a:r>
            <a:r>
              <a:rPr lang="en-US" sz="1600" dirty="0" smtClean="0"/>
              <a:t>mind, even </a:t>
            </a:r>
            <a:r>
              <a:rPr lang="en-US" sz="1600" dirty="0"/>
              <a:t>for just a moment, you would press </a:t>
            </a:r>
            <a:r>
              <a:rPr lang="en-US" sz="1600" dirty="0" smtClean="0"/>
              <a:t>‘Briefly’ and ‘Often’ </a:t>
            </a:r>
            <a:r>
              <a:rPr lang="en-US" sz="1600" dirty="0"/>
              <a:t>if it </a:t>
            </a:r>
            <a:r>
              <a:rPr lang="en-US" sz="1600" dirty="0" smtClean="0"/>
              <a:t>came to mind a lot.</a:t>
            </a:r>
          </a:p>
          <a:p>
            <a:pPr marL="285750" indent="-285750">
              <a:buFont typeface="Arial" charset="0"/>
              <a:buChar char="•"/>
            </a:pPr>
            <a:endParaRPr lang="en-US" sz="1600" dirty="0"/>
          </a:p>
          <a:p>
            <a:pPr marL="285750" indent="-285750">
              <a:buFont typeface="Arial" charset="0"/>
              <a:buChar char="•"/>
            </a:pPr>
            <a:r>
              <a:rPr lang="en-US" sz="1600" dirty="0" smtClean="0"/>
              <a:t>It </a:t>
            </a:r>
            <a:r>
              <a:rPr lang="en-US" sz="1600" dirty="0"/>
              <a:t>is very important for our experiment that you perform the task as we request, and that you make these judgments honestly.   Please DO NOT press a certain key because you think that it is what you SHOULD press.  But rather press the key that ACTUALLY corresponds to YOUR EXPERIENCE during that trial.</a:t>
            </a:r>
            <a:r>
              <a:rPr lang="en-US" sz="1600" dirty="0" smtClean="0"/>
              <a:t> </a:t>
            </a:r>
            <a:endParaRPr lang="en-GB" sz="1600" b="1" dirty="0"/>
          </a:p>
        </p:txBody>
      </p:sp>
      <p:sp>
        <p:nvSpPr>
          <p:cNvPr id="26" name="TextBox 25"/>
          <p:cNvSpPr txBox="1"/>
          <p:nvPr/>
        </p:nvSpPr>
        <p:spPr>
          <a:xfrm>
            <a:off x="684375" y="5419026"/>
            <a:ext cx="3825400" cy="1323439"/>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charset="0"/>
              <a:buNone/>
              <a:tabLst/>
              <a:defRPr/>
            </a:pPr>
            <a:r>
              <a:rPr lang="en-GB" sz="1600" b="1" dirty="0" smtClean="0"/>
              <a:t>Note: </a:t>
            </a:r>
          </a:p>
          <a:p>
            <a:r>
              <a:rPr lang="en-US" sz="1600" b="1" i="1" dirty="0" smtClean="0"/>
              <a:t>In addition to making </a:t>
            </a:r>
            <a:r>
              <a:rPr lang="en-US" sz="1600" b="1" i="1" dirty="0"/>
              <a:t>your judgments as </a:t>
            </a:r>
            <a:r>
              <a:rPr lang="en-US" sz="1600" b="1" i="1" dirty="0" smtClean="0"/>
              <a:t>accurately as possible</a:t>
            </a:r>
            <a:r>
              <a:rPr lang="en-US" sz="1600" b="1" i="1" dirty="0"/>
              <a:t>, we also want you to make them as quickly and intuitively as possible. </a:t>
            </a:r>
            <a:endParaRPr lang="en-GB" sz="1600" b="1" dirty="0"/>
          </a:p>
        </p:txBody>
      </p:sp>
    </p:spTree>
    <p:extLst>
      <p:ext uri="{BB962C8B-B14F-4D97-AF65-F5344CB8AC3E}">
        <p14:creationId xmlns:p14="http://schemas.microsoft.com/office/powerpoint/2010/main" val="68342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Modified Instructions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79755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Phase </a:t>
            </a:r>
            <a:r>
              <a:rPr lang="en-US" sz="3600" dirty="0"/>
              <a:t>1</a:t>
            </a:r>
            <a:r>
              <a:rPr lang="en-US" sz="3600" dirty="0" smtClean="0"/>
              <a:t>: Learning Word Pairs</a:t>
            </a:r>
            <a:endParaRPr lang="en-US" sz="3600" dirty="0"/>
          </a:p>
        </p:txBody>
      </p:sp>
      <p:sp>
        <p:nvSpPr>
          <p:cNvPr id="4" name="TextBox 3"/>
          <p:cNvSpPr txBox="1"/>
          <p:nvPr/>
        </p:nvSpPr>
        <p:spPr>
          <a:xfrm>
            <a:off x="730624" y="878542"/>
            <a:ext cx="10932458" cy="1077218"/>
          </a:xfrm>
          <a:prstGeom prst="rect">
            <a:avLst/>
          </a:prstGeom>
          <a:noFill/>
        </p:spPr>
        <p:txBody>
          <a:bodyPr wrap="square" rtlCol="0">
            <a:spAutoFit/>
          </a:bodyPr>
          <a:lstStyle/>
          <a:p>
            <a:pPr marL="285750" indent="-285750">
              <a:buFont typeface="Arial" charset="0"/>
              <a:buChar char="•"/>
            </a:pPr>
            <a:r>
              <a:rPr lang="en-US" sz="1600" dirty="0"/>
              <a:t>In this first phase of the experiment, you will be learning word pairs that we will use in the later test of your attention. </a:t>
            </a:r>
            <a:endParaRPr lang="en-US" sz="1600" dirty="0" smtClean="0"/>
          </a:p>
          <a:p>
            <a:pPr marL="285750" indent="-285750">
              <a:buFont typeface="Arial" charset="0"/>
              <a:buChar char="•"/>
            </a:pPr>
            <a:endParaRPr lang="en-US" sz="1600" dirty="0"/>
          </a:p>
          <a:p>
            <a:pPr marL="285750" indent="-285750">
              <a:buFont typeface="Arial" charset="0"/>
              <a:buChar char="•"/>
            </a:pPr>
            <a:r>
              <a:rPr lang="en-US" sz="1600" dirty="0" smtClean="0"/>
              <a:t>Each </a:t>
            </a:r>
            <a:r>
              <a:rPr lang="en-US" sz="1600" dirty="0"/>
              <a:t>word pair, (e.g. LINT CURTAIN), will appear on the screen for 2 </a:t>
            </a:r>
            <a:r>
              <a:rPr lang="en-US" sz="1600" dirty="0" smtClean="0"/>
              <a:t>seconds and presented as shown below. We will from now call the left-hand word the “</a:t>
            </a:r>
            <a:r>
              <a:rPr lang="en-US" sz="1600" b="1" dirty="0" smtClean="0"/>
              <a:t>Hint</a:t>
            </a:r>
            <a:r>
              <a:rPr lang="en-US" sz="1600" dirty="0" smtClean="0"/>
              <a:t>” word and the right hand word the “</a:t>
            </a:r>
            <a:r>
              <a:rPr lang="en-US" sz="1600" b="1" dirty="0" smtClean="0"/>
              <a:t>Response</a:t>
            </a:r>
            <a:r>
              <a:rPr lang="en-US" sz="1600" dirty="0" smtClean="0"/>
              <a:t>” word.</a:t>
            </a:r>
            <a:endParaRPr lang="en-GB" sz="1600" dirty="0"/>
          </a:p>
        </p:txBody>
      </p:sp>
      <p:sp>
        <p:nvSpPr>
          <p:cNvPr id="5" name="Rectangle 4"/>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chemeClr val="tx1"/>
                </a:solidFill>
              </a:rPr>
              <a:t>+</a:t>
            </a:r>
            <a:endParaRPr lang="en-US" sz="3600">
              <a:solidFill>
                <a:schemeClr val="tx1"/>
              </a:solidFill>
            </a:endParaRPr>
          </a:p>
        </p:txBody>
      </p:sp>
      <p:sp>
        <p:nvSpPr>
          <p:cNvPr id="6" name="Rectangle 5"/>
          <p:cNvSpPr>
            <a:spLocks noChangeAspect="1"/>
          </p:cNvSpPr>
          <p:nvPr/>
        </p:nvSpPr>
        <p:spPr>
          <a:xfrm>
            <a:off x="2617225"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LINT</a:t>
            </a:r>
          </a:p>
          <a:p>
            <a:pPr algn="ctr"/>
            <a:endParaRPr lang="en-US" sz="2000" dirty="0">
              <a:solidFill>
                <a:schemeClr val="tx1"/>
              </a:solidFill>
            </a:endParaRPr>
          </a:p>
        </p:txBody>
      </p:sp>
      <p:sp>
        <p:nvSpPr>
          <p:cNvPr id="7" name="Rectangle 6"/>
          <p:cNvSpPr>
            <a:spLocks noChangeAspect="1"/>
          </p:cNvSpPr>
          <p:nvPr/>
        </p:nvSpPr>
        <p:spPr>
          <a:xfrm>
            <a:off x="504546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LINT</a:t>
            </a:r>
          </a:p>
          <a:p>
            <a:pPr algn="ctr"/>
            <a:r>
              <a:rPr lang="en-US" sz="2000" dirty="0" smtClean="0">
                <a:solidFill>
                  <a:srgbClr val="00B050"/>
                </a:solidFill>
              </a:rPr>
              <a:t>CURTAIN</a:t>
            </a:r>
            <a:endParaRPr lang="en-US" sz="2000" dirty="0">
              <a:solidFill>
                <a:srgbClr val="00B050"/>
              </a:solidFill>
            </a:endParaRPr>
          </a:p>
        </p:txBody>
      </p:sp>
      <p:sp>
        <p:nvSpPr>
          <p:cNvPr id="8" name="TextBox 7"/>
          <p:cNvSpPr txBox="1"/>
          <p:nvPr/>
        </p:nvSpPr>
        <p:spPr>
          <a:xfrm>
            <a:off x="0" y="3254562"/>
            <a:ext cx="2259107" cy="461665"/>
          </a:xfrm>
          <a:prstGeom prst="rect">
            <a:avLst/>
          </a:prstGeom>
          <a:noFill/>
        </p:spPr>
        <p:txBody>
          <a:bodyPr wrap="square" rtlCol="0">
            <a:spAutoFit/>
          </a:bodyPr>
          <a:lstStyle/>
          <a:p>
            <a:pPr algn="ctr"/>
            <a:r>
              <a:rPr lang="en-US" sz="1200" dirty="0" smtClean="0"/>
              <a:t>A plus sign appears, pay attention.</a:t>
            </a:r>
            <a:endParaRPr lang="en-US" sz="1200" dirty="0"/>
          </a:p>
        </p:txBody>
      </p:sp>
      <p:sp>
        <p:nvSpPr>
          <p:cNvPr id="9" name="TextBox 8"/>
          <p:cNvSpPr txBox="1"/>
          <p:nvPr/>
        </p:nvSpPr>
        <p:spPr>
          <a:xfrm>
            <a:off x="2134348" y="3237692"/>
            <a:ext cx="2488661" cy="461665"/>
          </a:xfrm>
          <a:prstGeom prst="rect">
            <a:avLst/>
          </a:prstGeom>
          <a:noFill/>
        </p:spPr>
        <p:txBody>
          <a:bodyPr wrap="square" rtlCol="0">
            <a:spAutoFit/>
          </a:bodyPr>
          <a:lstStyle/>
          <a:p>
            <a:pPr algn="ctr"/>
            <a:r>
              <a:rPr lang="en-US" sz="1200" dirty="0" smtClean="0"/>
              <a:t>The </a:t>
            </a:r>
            <a:r>
              <a:rPr lang="en-US" sz="1200" i="1" dirty="0"/>
              <a:t>H</a:t>
            </a:r>
            <a:r>
              <a:rPr lang="en-US" sz="1200" i="1" dirty="0" smtClean="0"/>
              <a:t>int</a:t>
            </a:r>
            <a:r>
              <a:rPr lang="en-US" sz="1200" dirty="0" smtClean="0"/>
              <a:t> word appears first on the screen.</a:t>
            </a:r>
            <a:endParaRPr lang="en-US" sz="1200" dirty="0"/>
          </a:p>
        </p:txBody>
      </p:sp>
      <p:sp>
        <p:nvSpPr>
          <p:cNvPr id="10" name="TextBox 9"/>
          <p:cNvSpPr txBox="1"/>
          <p:nvPr/>
        </p:nvSpPr>
        <p:spPr>
          <a:xfrm>
            <a:off x="4530397" y="3254562"/>
            <a:ext cx="2854448" cy="461665"/>
          </a:xfrm>
          <a:prstGeom prst="rect">
            <a:avLst/>
          </a:prstGeom>
          <a:noFill/>
        </p:spPr>
        <p:txBody>
          <a:bodyPr wrap="square" rtlCol="0">
            <a:spAutoFit/>
          </a:bodyPr>
          <a:lstStyle/>
          <a:p>
            <a:pPr algn="ctr"/>
            <a:r>
              <a:rPr lang="en-US" sz="1200" dirty="0" smtClean="0"/>
              <a:t>The </a:t>
            </a:r>
            <a:r>
              <a:rPr lang="en-US" sz="1200" i="1" dirty="0" smtClean="0"/>
              <a:t>Response</a:t>
            </a:r>
            <a:r>
              <a:rPr lang="en-US" sz="1200" dirty="0" smtClean="0"/>
              <a:t> word appears next in green just below the </a:t>
            </a:r>
            <a:r>
              <a:rPr lang="en-US" sz="1200" i="1" dirty="0" smtClean="0"/>
              <a:t>Hint</a:t>
            </a:r>
            <a:r>
              <a:rPr lang="en-US" sz="1200" dirty="0" smtClean="0"/>
              <a:t> word.</a:t>
            </a:r>
            <a:endParaRPr lang="en-US" sz="1200" dirty="0"/>
          </a:p>
        </p:txBody>
      </p:sp>
      <p:sp>
        <p:nvSpPr>
          <p:cNvPr id="12" name="TextBox 11"/>
          <p:cNvSpPr txBox="1"/>
          <p:nvPr/>
        </p:nvSpPr>
        <p:spPr>
          <a:xfrm>
            <a:off x="7384845" y="2395851"/>
            <a:ext cx="4623009" cy="830997"/>
          </a:xfrm>
          <a:prstGeom prst="rect">
            <a:avLst/>
          </a:prstGeom>
          <a:noFill/>
        </p:spPr>
        <p:txBody>
          <a:bodyPr wrap="square" rtlCol="0">
            <a:spAutoFit/>
          </a:bodyPr>
          <a:lstStyle/>
          <a:p>
            <a:r>
              <a:rPr lang="en-US" sz="1600" dirty="0" smtClean="0"/>
              <a:t>Learn the two words, so that when you are given the </a:t>
            </a:r>
            <a:r>
              <a:rPr lang="en-US" sz="1600" i="1" dirty="0" smtClean="0"/>
              <a:t>Hint</a:t>
            </a:r>
            <a:r>
              <a:rPr lang="en-US" sz="1600" dirty="0" smtClean="0"/>
              <a:t> word (e.g. LINT), you can recall the </a:t>
            </a:r>
            <a:r>
              <a:rPr lang="en-US" sz="1600" i="1" dirty="0" smtClean="0"/>
              <a:t>Response</a:t>
            </a:r>
            <a:r>
              <a:rPr lang="en-US" sz="1600" dirty="0" smtClean="0"/>
              <a:t> word (e.g. CURTAIN).</a:t>
            </a:r>
          </a:p>
        </p:txBody>
      </p:sp>
      <p:cxnSp>
        <p:nvCxnSpPr>
          <p:cNvPr id="13" name="Straight Connector 12"/>
          <p:cNvCxnSpPr/>
          <p:nvPr/>
        </p:nvCxnSpPr>
        <p:spPr>
          <a:xfrm>
            <a:off x="3348371" y="3747573"/>
            <a:ext cx="0" cy="360000"/>
          </a:xfrm>
          <a:prstGeom prst="line">
            <a:avLst/>
          </a:prstGeom>
          <a:ln w="190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95506" y="3771156"/>
            <a:ext cx="2024907" cy="276999"/>
          </a:xfrm>
          <a:prstGeom prst="rect">
            <a:avLst/>
          </a:prstGeom>
          <a:noFill/>
        </p:spPr>
        <p:txBody>
          <a:bodyPr wrap="square" rtlCol="0">
            <a:spAutoFit/>
          </a:bodyPr>
          <a:lstStyle/>
          <a:p>
            <a:r>
              <a:rPr lang="en-US" sz="1200" b="1" dirty="0" smtClean="0">
                <a:solidFill>
                  <a:schemeClr val="accent4">
                    <a:lumMod val="75000"/>
                  </a:schemeClr>
                </a:solidFill>
              </a:rPr>
              <a:t>Between every </a:t>
            </a:r>
            <a:r>
              <a:rPr lang="en-US" sz="1200" b="1" smtClean="0">
                <a:solidFill>
                  <a:schemeClr val="accent4">
                    <a:lumMod val="75000"/>
                  </a:schemeClr>
                </a:solidFill>
              </a:rPr>
              <a:t>few words</a:t>
            </a:r>
            <a:endParaRPr lang="en-US" sz="1200" b="1" dirty="0" smtClean="0">
              <a:solidFill>
                <a:schemeClr val="accent4">
                  <a:lumMod val="75000"/>
                </a:schemeClr>
              </a:solidFill>
            </a:endParaRPr>
          </a:p>
        </p:txBody>
      </p:sp>
      <p:sp>
        <p:nvSpPr>
          <p:cNvPr id="16" name="Rectangle 15"/>
          <p:cNvSpPr>
            <a:spLocks noChangeAspect="1"/>
          </p:cNvSpPr>
          <p:nvPr/>
        </p:nvSpPr>
        <p:spPr>
          <a:xfrm>
            <a:off x="368100"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chemeClr val="tx1"/>
                </a:solidFill>
              </a:rPr>
              <a:t>+</a:t>
            </a:r>
            <a:endParaRPr lang="en-US" sz="3600">
              <a:solidFill>
                <a:schemeClr val="tx1"/>
              </a:solidFill>
            </a:endParaRPr>
          </a:p>
        </p:txBody>
      </p:sp>
      <p:sp>
        <p:nvSpPr>
          <p:cNvPr id="17" name="Rectangle 16"/>
          <p:cNvSpPr>
            <a:spLocks noChangeAspect="1"/>
          </p:cNvSpPr>
          <p:nvPr/>
        </p:nvSpPr>
        <p:spPr>
          <a:xfrm>
            <a:off x="2617225"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LINT</a:t>
            </a:r>
          </a:p>
          <a:p>
            <a:pPr algn="ctr"/>
            <a:r>
              <a:rPr lang="en-US" sz="1000" dirty="0" smtClean="0">
                <a:solidFill>
                  <a:schemeClr val="tx1"/>
                </a:solidFill>
              </a:rPr>
              <a:t>Say the Response word</a:t>
            </a:r>
            <a:endParaRPr lang="en-US" sz="1000" dirty="0">
              <a:solidFill>
                <a:schemeClr val="tx1"/>
              </a:solidFill>
            </a:endParaRPr>
          </a:p>
        </p:txBody>
      </p:sp>
      <p:sp>
        <p:nvSpPr>
          <p:cNvPr id="18" name="Rectangle 17"/>
          <p:cNvSpPr>
            <a:spLocks noChangeAspect="1"/>
          </p:cNvSpPr>
          <p:nvPr/>
        </p:nvSpPr>
        <p:spPr>
          <a:xfrm>
            <a:off x="5045460"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LINT</a:t>
            </a:r>
          </a:p>
          <a:p>
            <a:pPr algn="ctr"/>
            <a:r>
              <a:rPr lang="en-US" sz="1000" dirty="0">
                <a:solidFill>
                  <a:schemeClr val="tx1"/>
                </a:solidFill>
              </a:rPr>
              <a:t>Say the Response </a:t>
            </a:r>
            <a:r>
              <a:rPr lang="en-US" sz="1000" dirty="0" smtClean="0">
                <a:solidFill>
                  <a:schemeClr val="tx1"/>
                </a:solidFill>
              </a:rPr>
              <a:t>word</a:t>
            </a:r>
            <a:endParaRPr lang="en-US" sz="1050" dirty="0" smtClean="0">
              <a:solidFill>
                <a:schemeClr val="tx1"/>
              </a:solidFill>
            </a:endParaRPr>
          </a:p>
        </p:txBody>
      </p:sp>
      <p:sp>
        <p:nvSpPr>
          <p:cNvPr id="19" name="TextBox 18"/>
          <p:cNvSpPr txBox="1"/>
          <p:nvPr/>
        </p:nvSpPr>
        <p:spPr>
          <a:xfrm>
            <a:off x="2134348" y="5356460"/>
            <a:ext cx="2488661" cy="461665"/>
          </a:xfrm>
          <a:prstGeom prst="rect">
            <a:avLst/>
          </a:prstGeom>
          <a:noFill/>
        </p:spPr>
        <p:txBody>
          <a:bodyPr wrap="square" rtlCol="0">
            <a:spAutoFit/>
          </a:bodyPr>
          <a:lstStyle/>
          <a:p>
            <a:pPr algn="ctr"/>
            <a:r>
              <a:rPr lang="en-US" sz="1200" dirty="0" smtClean="0"/>
              <a:t>The </a:t>
            </a:r>
            <a:r>
              <a:rPr lang="en-US" sz="1200" i="1" dirty="0"/>
              <a:t>H</a:t>
            </a:r>
            <a:r>
              <a:rPr lang="en-US" sz="1200" i="1" dirty="0" smtClean="0"/>
              <a:t>int</a:t>
            </a:r>
            <a:r>
              <a:rPr lang="en-US" sz="1200" dirty="0" smtClean="0"/>
              <a:t> word appears, quickly think and </a:t>
            </a:r>
            <a:r>
              <a:rPr lang="en-US" sz="1200" b="1" dirty="0" smtClean="0"/>
              <a:t>say out loud</a:t>
            </a:r>
            <a:r>
              <a:rPr lang="en-US" sz="1200" dirty="0" smtClean="0"/>
              <a:t> the Response word</a:t>
            </a:r>
            <a:endParaRPr lang="en-US" sz="1200" dirty="0"/>
          </a:p>
        </p:txBody>
      </p:sp>
      <p:sp>
        <p:nvSpPr>
          <p:cNvPr id="20" name="TextBox 19"/>
          <p:cNvSpPr txBox="1"/>
          <p:nvPr/>
        </p:nvSpPr>
        <p:spPr>
          <a:xfrm>
            <a:off x="4530396" y="5354065"/>
            <a:ext cx="2854448" cy="461665"/>
          </a:xfrm>
          <a:prstGeom prst="rect">
            <a:avLst/>
          </a:prstGeom>
          <a:noFill/>
        </p:spPr>
        <p:txBody>
          <a:bodyPr wrap="square" rtlCol="0">
            <a:spAutoFit/>
          </a:bodyPr>
          <a:lstStyle/>
          <a:p>
            <a:pPr algn="ctr"/>
            <a:r>
              <a:rPr lang="en-US" sz="1200" dirty="0" smtClean="0"/>
              <a:t>A Reveal button appears, which upon clicking shows the correct answer</a:t>
            </a:r>
            <a:endParaRPr lang="en-US" sz="1200" dirty="0"/>
          </a:p>
        </p:txBody>
      </p:sp>
      <p:sp>
        <p:nvSpPr>
          <p:cNvPr id="21" name="TextBox 20"/>
          <p:cNvSpPr txBox="1"/>
          <p:nvPr/>
        </p:nvSpPr>
        <p:spPr>
          <a:xfrm>
            <a:off x="7384844" y="4405661"/>
            <a:ext cx="4623009" cy="830997"/>
          </a:xfrm>
          <a:prstGeom prst="rect">
            <a:avLst/>
          </a:prstGeom>
          <a:noFill/>
        </p:spPr>
        <p:txBody>
          <a:bodyPr wrap="square" rtlCol="0">
            <a:spAutoFit/>
          </a:bodyPr>
          <a:lstStyle/>
          <a:p>
            <a:r>
              <a:rPr lang="en-US" sz="1600" dirty="0" smtClean="0"/>
              <a:t>Opportunity </a:t>
            </a:r>
            <a:r>
              <a:rPr lang="en-US" sz="1600" dirty="0"/>
              <a:t>to </a:t>
            </a:r>
            <a:r>
              <a:rPr lang="en-US" sz="1600" dirty="0" smtClean="0"/>
              <a:t>recollect </a:t>
            </a:r>
            <a:r>
              <a:rPr lang="en-US" sz="1600" dirty="0"/>
              <a:t>the word pairs just </a:t>
            </a:r>
            <a:r>
              <a:rPr lang="en-US" sz="1600" dirty="0" smtClean="0"/>
              <a:t>shown by quickly thinking and saying out loud the Response word.</a:t>
            </a:r>
          </a:p>
        </p:txBody>
      </p:sp>
      <p:sp>
        <p:nvSpPr>
          <p:cNvPr id="22" name="TextBox 21"/>
          <p:cNvSpPr txBox="1"/>
          <p:nvPr/>
        </p:nvSpPr>
        <p:spPr>
          <a:xfrm>
            <a:off x="347583" y="2026734"/>
            <a:ext cx="1911524" cy="338554"/>
          </a:xfrm>
          <a:prstGeom prst="rect">
            <a:avLst/>
          </a:prstGeom>
          <a:noFill/>
        </p:spPr>
        <p:txBody>
          <a:bodyPr wrap="square" rtlCol="0">
            <a:spAutoFit/>
          </a:bodyPr>
          <a:lstStyle/>
          <a:p>
            <a:r>
              <a:rPr lang="en-US" sz="1600" b="1" smtClean="0"/>
              <a:t>LEARN WORD-PAIRS</a:t>
            </a:r>
            <a:endParaRPr lang="en-US" sz="1600" b="1" dirty="0" smtClean="0"/>
          </a:p>
        </p:txBody>
      </p:sp>
      <p:sp>
        <p:nvSpPr>
          <p:cNvPr id="23" name="TextBox 22"/>
          <p:cNvSpPr txBox="1"/>
          <p:nvPr/>
        </p:nvSpPr>
        <p:spPr>
          <a:xfrm>
            <a:off x="286008" y="4117581"/>
            <a:ext cx="2985093" cy="338554"/>
          </a:xfrm>
          <a:prstGeom prst="rect">
            <a:avLst/>
          </a:prstGeom>
          <a:noFill/>
        </p:spPr>
        <p:txBody>
          <a:bodyPr wrap="square" rtlCol="0">
            <a:spAutoFit/>
          </a:bodyPr>
          <a:lstStyle/>
          <a:p>
            <a:r>
              <a:rPr lang="en-US" sz="1600" b="1" dirty="0" smtClean="0"/>
              <a:t>RECOLLECT THE WORD-PAIRS</a:t>
            </a:r>
            <a:endParaRPr lang="en-US" sz="1600" b="1" dirty="0" smtClean="0"/>
          </a:p>
        </p:txBody>
      </p:sp>
      <p:sp>
        <p:nvSpPr>
          <p:cNvPr id="24" name="TextBox 23"/>
          <p:cNvSpPr txBox="1"/>
          <p:nvPr/>
        </p:nvSpPr>
        <p:spPr>
          <a:xfrm>
            <a:off x="118966" y="6254065"/>
            <a:ext cx="12007853" cy="584775"/>
          </a:xfrm>
          <a:prstGeom prst="rect">
            <a:avLst/>
          </a:prstGeom>
          <a:noFill/>
        </p:spPr>
        <p:txBody>
          <a:bodyPr wrap="square" rtlCol="0">
            <a:spAutoFit/>
          </a:bodyPr>
          <a:lstStyle/>
          <a:p>
            <a:r>
              <a:rPr lang="en-US" sz="1600" dirty="0" smtClean="0"/>
              <a:t>After </a:t>
            </a:r>
            <a:r>
              <a:rPr lang="en-US" sz="1600" dirty="0"/>
              <a:t>6</a:t>
            </a:r>
            <a:r>
              <a:rPr lang="en-US" sz="1600" dirty="0" smtClean="0"/>
              <a:t> </a:t>
            </a:r>
            <a:r>
              <a:rPr lang="en-US" sz="1600" dirty="0"/>
              <a:t>rounds of this learning and reinforcing, you will be given a </a:t>
            </a:r>
            <a:r>
              <a:rPr lang="en-US" sz="1600" b="1" dirty="0"/>
              <a:t>final recall test </a:t>
            </a:r>
            <a:r>
              <a:rPr lang="en-US" sz="1600" dirty="0"/>
              <a:t>where you will be presented the </a:t>
            </a:r>
            <a:r>
              <a:rPr lang="en-US" sz="1600" i="1" dirty="0"/>
              <a:t>Hint</a:t>
            </a:r>
            <a:r>
              <a:rPr lang="en-US" sz="1600" dirty="0"/>
              <a:t> words one by one and asked to type in the associated </a:t>
            </a:r>
            <a:r>
              <a:rPr lang="en-US" sz="1600" i="1" dirty="0"/>
              <a:t>Response</a:t>
            </a:r>
            <a:r>
              <a:rPr lang="en-US" sz="1600" dirty="0"/>
              <a:t> word.</a:t>
            </a:r>
            <a:endParaRPr lang="en-GB" sz="1600" dirty="0"/>
          </a:p>
        </p:txBody>
      </p:sp>
      <p:cxnSp>
        <p:nvCxnSpPr>
          <p:cNvPr id="25" name="Straight Connector 24"/>
          <p:cNvCxnSpPr/>
          <p:nvPr/>
        </p:nvCxnSpPr>
        <p:spPr>
          <a:xfrm>
            <a:off x="3340800" y="5873671"/>
            <a:ext cx="0" cy="354779"/>
          </a:xfrm>
          <a:prstGeom prst="line">
            <a:avLst/>
          </a:prstGeom>
          <a:ln w="190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0" y="5356459"/>
            <a:ext cx="2259107" cy="461665"/>
          </a:xfrm>
          <a:prstGeom prst="rect">
            <a:avLst/>
          </a:prstGeom>
          <a:noFill/>
        </p:spPr>
        <p:txBody>
          <a:bodyPr wrap="square" rtlCol="0">
            <a:spAutoFit/>
          </a:bodyPr>
          <a:lstStyle/>
          <a:p>
            <a:pPr algn="ctr"/>
            <a:r>
              <a:rPr lang="en-US" sz="1200" dirty="0" smtClean="0"/>
              <a:t>A plus sign appears, pay attention.</a:t>
            </a:r>
            <a:endParaRPr lang="en-US" sz="1200" dirty="0"/>
          </a:p>
        </p:txBody>
      </p:sp>
      <p:sp>
        <p:nvSpPr>
          <p:cNvPr id="29" name="Rounded Rectangle 28"/>
          <p:cNvSpPr>
            <a:spLocks noChangeAspect="1"/>
          </p:cNvSpPr>
          <p:nvPr/>
        </p:nvSpPr>
        <p:spPr>
          <a:xfrm>
            <a:off x="5570460" y="5167104"/>
            <a:ext cx="450000" cy="1320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smtClean="0">
                <a:solidFill>
                  <a:schemeClr val="tx1"/>
                </a:solidFill>
              </a:rPr>
              <a:t>Reveal</a:t>
            </a:r>
            <a:endParaRPr lang="en-US" sz="700">
              <a:solidFill>
                <a:schemeClr val="tx1"/>
              </a:solidFill>
            </a:endParaRPr>
          </a:p>
        </p:txBody>
      </p:sp>
    </p:spTree>
    <p:extLst>
      <p:ext uri="{BB962C8B-B14F-4D97-AF65-F5344CB8AC3E}">
        <p14:creationId xmlns:p14="http://schemas.microsoft.com/office/powerpoint/2010/main" val="308846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Phase </a:t>
            </a:r>
            <a:r>
              <a:rPr lang="en-US" sz="3600" dirty="0"/>
              <a:t>1</a:t>
            </a:r>
            <a:r>
              <a:rPr lang="en-US" sz="3600" dirty="0" smtClean="0"/>
              <a:t>: Recall Test</a:t>
            </a:r>
            <a:endParaRPr lang="en-US" sz="3600" dirty="0"/>
          </a:p>
        </p:txBody>
      </p:sp>
      <p:sp>
        <p:nvSpPr>
          <p:cNvPr id="4" name="TextBox 3"/>
          <p:cNvSpPr txBox="1"/>
          <p:nvPr/>
        </p:nvSpPr>
        <p:spPr>
          <a:xfrm>
            <a:off x="684375" y="994919"/>
            <a:ext cx="10932458" cy="584775"/>
          </a:xfrm>
          <a:prstGeom prst="rect">
            <a:avLst/>
          </a:prstGeom>
          <a:noFill/>
        </p:spPr>
        <p:txBody>
          <a:bodyPr wrap="square" rtlCol="0">
            <a:spAutoFit/>
          </a:bodyPr>
          <a:lstStyle/>
          <a:p>
            <a:pPr marL="285750" indent="-285750">
              <a:buFont typeface="Arial" charset="0"/>
              <a:buChar char="•"/>
            </a:pPr>
            <a:r>
              <a:rPr lang="en-US" sz="1600" dirty="0"/>
              <a:t>N</a:t>
            </a:r>
            <a:r>
              <a:rPr lang="en-US" sz="1600" dirty="0" smtClean="0"/>
              <a:t>ow, </a:t>
            </a:r>
            <a:r>
              <a:rPr lang="en-US" sz="1600" dirty="0"/>
              <a:t>you will be given </a:t>
            </a:r>
            <a:r>
              <a:rPr lang="en-US" sz="1600" dirty="0" smtClean="0"/>
              <a:t>the </a:t>
            </a:r>
            <a:r>
              <a:rPr lang="en-US" sz="1600" dirty="0"/>
              <a:t>final recall test where you will be presented the </a:t>
            </a:r>
            <a:r>
              <a:rPr lang="en-US" sz="1600" i="1" dirty="0"/>
              <a:t>Hint</a:t>
            </a:r>
            <a:r>
              <a:rPr lang="en-US" sz="1600" dirty="0"/>
              <a:t> words one by one and asked to type in the associated </a:t>
            </a:r>
            <a:r>
              <a:rPr lang="en-US" sz="1600" i="1" dirty="0"/>
              <a:t>Response</a:t>
            </a:r>
            <a:r>
              <a:rPr lang="en-US" sz="1600" dirty="0"/>
              <a:t> word and </a:t>
            </a:r>
            <a:r>
              <a:rPr lang="en-US" sz="1600" dirty="0" smtClean="0"/>
              <a:t>click on </a:t>
            </a:r>
            <a:r>
              <a:rPr lang="en-US" sz="1600" dirty="0"/>
              <a:t>‘Continue’. </a:t>
            </a:r>
            <a:r>
              <a:rPr lang="en-US" sz="1600" dirty="0" smtClean="0"/>
              <a:t>The trials will appear on the screen as shown below.</a:t>
            </a:r>
            <a:endParaRPr lang="en-GB" sz="1600" b="1" dirty="0"/>
          </a:p>
        </p:txBody>
      </p:sp>
      <p:sp>
        <p:nvSpPr>
          <p:cNvPr id="14" name="TextBox 13"/>
          <p:cNvSpPr txBox="1"/>
          <p:nvPr/>
        </p:nvSpPr>
        <p:spPr>
          <a:xfrm>
            <a:off x="684375" y="5135603"/>
            <a:ext cx="10932458" cy="1323439"/>
          </a:xfrm>
          <a:prstGeom prst="rect">
            <a:avLst/>
          </a:prstGeom>
          <a:noFill/>
        </p:spPr>
        <p:txBody>
          <a:bodyPr wrap="square" rtlCol="0">
            <a:spAutoFit/>
          </a:bodyPr>
          <a:lstStyle/>
          <a:p>
            <a:r>
              <a:rPr lang="en-US" sz="1600" b="1" dirty="0" smtClean="0"/>
              <a:t>Few things to keep in mind:</a:t>
            </a:r>
          </a:p>
          <a:p>
            <a:endParaRPr lang="en-US" sz="1600" b="1" dirty="0" smtClean="0"/>
          </a:p>
          <a:p>
            <a:pPr marL="285750" indent="-285750">
              <a:buFont typeface="Arial" charset="0"/>
              <a:buChar char="•"/>
            </a:pPr>
            <a:r>
              <a:rPr lang="en-US" sz="1600" b="1" dirty="0" smtClean="0"/>
              <a:t>Type in the </a:t>
            </a:r>
            <a:r>
              <a:rPr lang="en-US" sz="1600" b="1" i="1" dirty="0" smtClean="0"/>
              <a:t>Response</a:t>
            </a:r>
            <a:r>
              <a:rPr lang="en-US" sz="1600" b="1" dirty="0" smtClean="0"/>
              <a:t> word in the space as quickly as possible and click Continue.</a:t>
            </a:r>
          </a:p>
          <a:p>
            <a:pPr marL="285750" indent="-285750">
              <a:buFont typeface="Arial" charset="0"/>
              <a:buChar char="•"/>
            </a:pPr>
            <a:r>
              <a:rPr lang="en-US" sz="1600" b="1" dirty="0" smtClean="0"/>
              <a:t>If you do not know the Response word, just click Continue to move onto the next trial.</a:t>
            </a:r>
          </a:p>
          <a:p>
            <a:pPr marL="285750" indent="-285750">
              <a:buFont typeface="Arial" charset="0"/>
              <a:buChar char="•"/>
            </a:pPr>
            <a:r>
              <a:rPr lang="en-US" sz="1600" b="1" dirty="0" smtClean="0">
                <a:solidFill>
                  <a:srgbClr val="FF0000"/>
                </a:solidFill>
              </a:rPr>
              <a:t>Please </a:t>
            </a:r>
            <a:r>
              <a:rPr lang="en-US" sz="1600" b="1" dirty="0">
                <a:solidFill>
                  <a:srgbClr val="FF0000"/>
                </a:solidFill>
              </a:rPr>
              <a:t>make sure to type in the word </a:t>
            </a:r>
            <a:r>
              <a:rPr lang="en-US" sz="1600" b="1" u="sng" dirty="0">
                <a:solidFill>
                  <a:srgbClr val="FF0000"/>
                </a:solidFill>
              </a:rPr>
              <a:t>correctly</a:t>
            </a:r>
            <a:r>
              <a:rPr lang="en-US" sz="1600" b="1" dirty="0">
                <a:solidFill>
                  <a:srgbClr val="FF0000"/>
                </a:solidFill>
              </a:rPr>
              <a:t> as typing mistakes are also considered as errors.</a:t>
            </a:r>
            <a:endParaRPr lang="en-GB" sz="1600" b="1" dirty="0">
              <a:solidFill>
                <a:srgbClr val="FF0000"/>
              </a:solidFill>
            </a:endParaRPr>
          </a:p>
        </p:txBody>
      </p:sp>
      <p:grpSp>
        <p:nvGrpSpPr>
          <p:cNvPr id="22" name="Group 21"/>
          <p:cNvGrpSpPr/>
          <p:nvPr/>
        </p:nvGrpSpPr>
        <p:grpSpPr>
          <a:xfrm>
            <a:off x="4006459" y="2113958"/>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LINT</a:t>
                </a:r>
              </a:p>
              <a:p>
                <a:pPr algn="ctr"/>
                <a:endParaRPr lang="en-US" sz="2000" dirty="0" smtClean="0">
                  <a:solidFill>
                    <a:schemeClr val="tx1"/>
                  </a:solidFill>
                </a:endParaRPr>
              </a:p>
              <a:p>
                <a:r>
                  <a:rPr lang="en-US" sz="1100" dirty="0" smtClean="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Curtain</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smtClean="0">
                    <a:solidFill>
                      <a:schemeClr val="tx1"/>
                    </a:solidFill>
                  </a:rPr>
                  <a:t>Continue</a:t>
                </a:r>
                <a:endParaRPr lang="en-US" sz="1100">
                  <a:solidFill>
                    <a:schemeClr val="tx1"/>
                  </a:solidFill>
                </a:endParaRP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smtClean="0">
                  <a:solidFill>
                    <a:srgbClr val="0070C0"/>
                  </a:solidFill>
                </a:rPr>
                <a:t>Type here</a:t>
              </a:r>
              <a:endParaRPr lang="en-US" sz="1200">
                <a:solidFill>
                  <a:srgbClr val="0070C0"/>
                </a:solidFill>
              </a:endParaRP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smtClean="0">
                  <a:solidFill>
                    <a:srgbClr val="0070C0"/>
                  </a:solidFill>
                </a:rPr>
                <a:t>Then click continue</a:t>
              </a:r>
              <a:endParaRPr lang="en-US" sz="1200" dirty="0">
                <a:solidFill>
                  <a:srgbClr val="0070C0"/>
                </a:solidFill>
              </a:endParaRPr>
            </a:p>
          </p:txBody>
        </p:sp>
      </p:grpSp>
    </p:spTree>
    <p:extLst>
      <p:ext uri="{BB962C8B-B14F-4D97-AF65-F5344CB8AC3E}">
        <p14:creationId xmlns:p14="http://schemas.microsoft.com/office/powerpoint/2010/main" val="404298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0388" y="60930"/>
            <a:ext cx="9445658" cy="646331"/>
          </a:xfrm>
          <a:prstGeom prst="rect">
            <a:avLst/>
          </a:prstGeom>
          <a:noFill/>
        </p:spPr>
        <p:txBody>
          <a:bodyPr wrap="square" rtlCol="0">
            <a:spAutoFit/>
          </a:bodyPr>
          <a:lstStyle/>
          <a:p>
            <a:pPr algn="ctr"/>
            <a:r>
              <a:rPr lang="en-US" sz="3600" dirty="0" smtClean="0"/>
              <a:t>Phase 2: Experiment Practice - Overview</a:t>
            </a:r>
            <a:endParaRPr lang="en-US" sz="3600" dirty="0"/>
          </a:p>
        </p:txBody>
      </p:sp>
      <p:sp>
        <p:nvSpPr>
          <p:cNvPr id="4" name="TextBox 3"/>
          <p:cNvSpPr txBox="1"/>
          <p:nvPr/>
        </p:nvSpPr>
        <p:spPr>
          <a:xfrm>
            <a:off x="499786" y="718049"/>
            <a:ext cx="10932458" cy="338554"/>
          </a:xfrm>
          <a:prstGeom prst="rect">
            <a:avLst/>
          </a:prstGeom>
          <a:noFill/>
        </p:spPr>
        <p:txBody>
          <a:bodyPr wrap="square" rtlCol="0">
            <a:spAutoFit/>
          </a:bodyPr>
          <a:lstStyle/>
          <a:p>
            <a:pPr marL="285750" indent="-285750">
              <a:buFont typeface="Arial" charset="0"/>
              <a:buChar char="•"/>
            </a:pPr>
            <a:r>
              <a:rPr lang="en-US" sz="1600" dirty="0" smtClean="0"/>
              <a:t>We are </a:t>
            </a:r>
            <a:r>
              <a:rPr lang="en-US" sz="1600" dirty="0"/>
              <a:t>going to move on to the critical task for measuring YOUR ability to pay attention and ignore distracting things.</a:t>
            </a:r>
            <a:r>
              <a:rPr lang="en-GB" sz="1600" dirty="0"/>
              <a:t> </a:t>
            </a:r>
            <a:r>
              <a:rPr lang="en-US" sz="1600" dirty="0" smtClean="0"/>
              <a:t> </a:t>
            </a:r>
          </a:p>
        </p:txBody>
      </p:sp>
      <p:sp>
        <p:nvSpPr>
          <p:cNvPr id="12" name="Rectangle 11"/>
          <p:cNvSpPr>
            <a:spLocks noChangeAspect="1"/>
          </p:cNvSpPr>
          <p:nvPr/>
        </p:nvSpPr>
        <p:spPr>
          <a:xfrm>
            <a:off x="2676225" y="5054442"/>
            <a:ext cx="90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tx1"/>
                </a:solidFill>
              </a:rPr>
              <a:t>+</a:t>
            </a:r>
            <a:endParaRPr lang="en-US" sz="2000">
              <a:solidFill>
                <a:schemeClr val="tx1"/>
              </a:solidFill>
            </a:endParaRPr>
          </a:p>
        </p:txBody>
      </p:sp>
      <p:sp>
        <p:nvSpPr>
          <p:cNvPr id="14" name="Rectangle 13"/>
          <p:cNvSpPr>
            <a:spLocks noChangeAspect="1"/>
          </p:cNvSpPr>
          <p:nvPr/>
        </p:nvSpPr>
        <p:spPr>
          <a:xfrm>
            <a:off x="3847338" y="5054442"/>
            <a:ext cx="90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LINT</a:t>
            </a:r>
            <a:endParaRPr lang="en-US">
              <a:solidFill>
                <a:schemeClr val="tx1"/>
              </a:solidFill>
            </a:endParaRPr>
          </a:p>
        </p:txBody>
      </p:sp>
      <p:sp>
        <p:nvSpPr>
          <p:cNvPr id="15" name="Rectangle 14"/>
          <p:cNvSpPr>
            <a:spLocks noChangeAspect="1"/>
          </p:cNvSpPr>
          <p:nvPr/>
        </p:nvSpPr>
        <p:spPr>
          <a:xfrm>
            <a:off x="6053217" y="4390681"/>
            <a:ext cx="90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0070C0"/>
                </a:solidFill>
              </a:rPr>
              <a:t>LINT</a:t>
            </a:r>
            <a:endParaRPr lang="en-US">
              <a:solidFill>
                <a:srgbClr val="0070C0"/>
              </a:solidFill>
            </a:endParaRPr>
          </a:p>
        </p:txBody>
      </p:sp>
      <p:sp>
        <p:nvSpPr>
          <p:cNvPr id="19" name="Rectangle 18"/>
          <p:cNvSpPr>
            <a:spLocks noChangeAspect="1"/>
          </p:cNvSpPr>
          <p:nvPr/>
        </p:nvSpPr>
        <p:spPr>
          <a:xfrm>
            <a:off x="6053217" y="5057204"/>
            <a:ext cx="90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0000"/>
                </a:solidFill>
              </a:rPr>
              <a:t>LINT</a:t>
            </a:r>
            <a:endParaRPr lang="en-US">
              <a:solidFill>
                <a:srgbClr val="FF0000"/>
              </a:solidFill>
            </a:endParaRPr>
          </a:p>
        </p:txBody>
      </p:sp>
      <p:sp>
        <p:nvSpPr>
          <p:cNvPr id="21" name="TextBox 20"/>
          <p:cNvSpPr txBox="1"/>
          <p:nvPr/>
        </p:nvSpPr>
        <p:spPr>
          <a:xfrm>
            <a:off x="499786" y="3330934"/>
            <a:ext cx="10932458" cy="1077218"/>
          </a:xfrm>
          <a:prstGeom prst="rect">
            <a:avLst/>
          </a:prstGeom>
          <a:noFill/>
        </p:spPr>
        <p:txBody>
          <a:bodyPr wrap="square" rtlCol="0">
            <a:spAutoFit/>
          </a:bodyPr>
          <a:lstStyle/>
          <a:p>
            <a:pPr marL="285750" indent="-285750">
              <a:buFont typeface="Arial" charset="0"/>
              <a:buChar char="•"/>
            </a:pPr>
            <a:r>
              <a:rPr lang="en-US" sz="1600" dirty="0" smtClean="0"/>
              <a:t>Here </a:t>
            </a:r>
            <a:r>
              <a:rPr lang="en-US" sz="1600" dirty="0"/>
              <a:t>we will again be showing you the same </a:t>
            </a:r>
            <a:r>
              <a:rPr lang="en-US" sz="1600" i="1" dirty="0"/>
              <a:t>Hint</a:t>
            </a:r>
            <a:r>
              <a:rPr lang="en-US" sz="1600" dirty="0"/>
              <a:t> words</a:t>
            </a:r>
            <a:r>
              <a:rPr lang="en-US" sz="1600" dirty="0" smtClean="0"/>
              <a:t>, for which you have to </a:t>
            </a:r>
            <a:r>
              <a:rPr lang="en-US" sz="1600" dirty="0"/>
              <a:t>think of the correct </a:t>
            </a:r>
            <a:r>
              <a:rPr lang="en-US" sz="1600" i="1" dirty="0"/>
              <a:t>Response</a:t>
            </a:r>
            <a:r>
              <a:rPr lang="en-US" sz="1600" dirty="0"/>
              <a:t> word as quickly as possible, </a:t>
            </a:r>
            <a:r>
              <a:rPr lang="en-US" sz="1600" dirty="0" smtClean="0"/>
              <a:t>just </a:t>
            </a:r>
            <a:r>
              <a:rPr lang="en-US" sz="1600" dirty="0"/>
              <a:t>as you’ve been doing up until now. However, </a:t>
            </a:r>
            <a:r>
              <a:rPr lang="en-US" sz="1600" b="1" dirty="0"/>
              <a:t>don’t say the word </a:t>
            </a:r>
            <a:r>
              <a:rPr lang="en-US" sz="1600" b="1" dirty="0" smtClean="0"/>
              <a:t>aloud</a:t>
            </a:r>
            <a:r>
              <a:rPr lang="en-US" sz="1600" dirty="0" smtClean="0"/>
              <a:t>, instead, just </a:t>
            </a:r>
            <a:r>
              <a:rPr lang="en-US" sz="1600" dirty="0"/>
              <a:t>think of the </a:t>
            </a:r>
            <a:r>
              <a:rPr lang="en-US" sz="1600" i="1" dirty="0"/>
              <a:t>Response</a:t>
            </a:r>
            <a:r>
              <a:rPr lang="en-US" sz="1600" dirty="0"/>
              <a:t> </a:t>
            </a:r>
            <a:r>
              <a:rPr lang="en-US" sz="1600" dirty="0" smtClean="0"/>
              <a:t>word. However </a:t>
            </a:r>
            <a:r>
              <a:rPr lang="en-US" sz="1600" dirty="0"/>
              <a:t>we will be changing your </a:t>
            </a:r>
            <a:r>
              <a:rPr lang="en-US" sz="1600" dirty="0" smtClean="0"/>
              <a:t>task, where the text color of the </a:t>
            </a:r>
            <a:r>
              <a:rPr lang="en-US" sz="1600" i="1" dirty="0" smtClean="0"/>
              <a:t>Hint</a:t>
            </a:r>
            <a:r>
              <a:rPr lang="en-US" sz="1600" dirty="0" smtClean="0"/>
              <a:t> word changes quickly. There are one of three scenarios possible.</a:t>
            </a:r>
            <a:endParaRPr lang="en-US" sz="1600" dirty="0"/>
          </a:p>
        </p:txBody>
      </p:sp>
      <p:sp>
        <p:nvSpPr>
          <p:cNvPr id="22" name="TextBox 21"/>
          <p:cNvSpPr txBox="1"/>
          <p:nvPr/>
        </p:nvSpPr>
        <p:spPr>
          <a:xfrm>
            <a:off x="499786" y="6315430"/>
            <a:ext cx="10932458" cy="338554"/>
          </a:xfrm>
          <a:prstGeom prst="rect">
            <a:avLst/>
          </a:prstGeom>
          <a:noFill/>
        </p:spPr>
        <p:txBody>
          <a:bodyPr wrap="square" rtlCol="0">
            <a:spAutoFit/>
          </a:bodyPr>
          <a:lstStyle/>
          <a:p>
            <a:pPr marL="285750" indent="-285750">
              <a:buFont typeface="Arial" charset="0"/>
              <a:buChar char="•"/>
            </a:pPr>
            <a:r>
              <a:rPr lang="en-US" sz="1600" dirty="0" smtClean="0"/>
              <a:t>Let’s look at what to do in each of the three scenarios. </a:t>
            </a:r>
            <a:endParaRPr lang="en-US" sz="1600" dirty="0"/>
          </a:p>
        </p:txBody>
      </p:sp>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002736" y="1456381"/>
            <a:ext cx="2687274" cy="911096"/>
          </a:xfrm>
          <a:prstGeom prst="rect">
            <a:avLst/>
          </a:prstGeom>
        </p:spPr>
      </p:pic>
      <p:sp>
        <p:nvSpPr>
          <p:cNvPr id="23" name="Rectangle 22"/>
          <p:cNvSpPr>
            <a:spLocks noChangeAspect="1"/>
          </p:cNvSpPr>
          <p:nvPr/>
        </p:nvSpPr>
        <p:spPr>
          <a:xfrm>
            <a:off x="6037144" y="5749545"/>
            <a:ext cx="90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CC00"/>
                </a:solidFill>
              </a:rPr>
              <a:t>LINT</a:t>
            </a:r>
            <a:endParaRPr lang="en-US">
              <a:solidFill>
                <a:srgbClr val="FFCC00"/>
              </a:solidFill>
            </a:endParaRPr>
          </a:p>
        </p:txBody>
      </p:sp>
      <p:cxnSp>
        <p:nvCxnSpPr>
          <p:cNvPr id="24" name="Straight Arrow Connector 23"/>
          <p:cNvCxnSpPr>
            <a:stCxn id="14" idx="3"/>
            <a:endCxn id="15" idx="1"/>
          </p:cNvCxnSpPr>
          <p:nvPr/>
        </p:nvCxnSpPr>
        <p:spPr>
          <a:xfrm flipV="1">
            <a:off x="4747338" y="4660681"/>
            <a:ext cx="1305879" cy="663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4" idx="3"/>
            <a:endCxn id="19" idx="1"/>
          </p:cNvCxnSpPr>
          <p:nvPr/>
        </p:nvCxnSpPr>
        <p:spPr>
          <a:xfrm>
            <a:off x="4747338" y="5324442"/>
            <a:ext cx="1305879" cy="27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4" idx="3"/>
            <a:endCxn id="23" idx="1"/>
          </p:cNvCxnSpPr>
          <p:nvPr/>
        </p:nvCxnSpPr>
        <p:spPr>
          <a:xfrm>
            <a:off x="4747338" y="5324442"/>
            <a:ext cx="1289806" cy="6951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rot="19972363">
            <a:off x="4821998" y="4505196"/>
            <a:ext cx="1660292" cy="338554"/>
          </a:xfrm>
          <a:prstGeom prst="rect">
            <a:avLst/>
          </a:prstGeom>
          <a:noFill/>
        </p:spPr>
        <p:txBody>
          <a:bodyPr wrap="square" rtlCol="0">
            <a:spAutoFit/>
          </a:bodyPr>
          <a:lstStyle/>
          <a:p>
            <a:r>
              <a:rPr lang="en-US" sz="1600" dirty="0" smtClean="0"/>
              <a:t>Scenario 1 </a:t>
            </a:r>
            <a:endParaRPr lang="en-US" sz="1600" dirty="0"/>
          </a:p>
        </p:txBody>
      </p:sp>
      <p:sp>
        <p:nvSpPr>
          <p:cNvPr id="32" name="TextBox 31"/>
          <p:cNvSpPr txBox="1"/>
          <p:nvPr/>
        </p:nvSpPr>
        <p:spPr>
          <a:xfrm>
            <a:off x="4986377" y="5052734"/>
            <a:ext cx="1660292" cy="338554"/>
          </a:xfrm>
          <a:prstGeom prst="rect">
            <a:avLst/>
          </a:prstGeom>
          <a:noFill/>
        </p:spPr>
        <p:txBody>
          <a:bodyPr wrap="square" rtlCol="0">
            <a:spAutoFit/>
          </a:bodyPr>
          <a:lstStyle/>
          <a:p>
            <a:r>
              <a:rPr lang="en-US" sz="1600" smtClean="0"/>
              <a:t>Scenario 2 </a:t>
            </a:r>
            <a:endParaRPr lang="en-US" sz="1600" dirty="0"/>
          </a:p>
        </p:txBody>
      </p:sp>
      <p:sp>
        <p:nvSpPr>
          <p:cNvPr id="33" name="TextBox 32"/>
          <p:cNvSpPr txBox="1"/>
          <p:nvPr/>
        </p:nvSpPr>
        <p:spPr>
          <a:xfrm rot="1725792">
            <a:off x="4824396" y="5765610"/>
            <a:ext cx="1660292" cy="338554"/>
          </a:xfrm>
          <a:prstGeom prst="rect">
            <a:avLst/>
          </a:prstGeom>
          <a:noFill/>
        </p:spPr>
        <p:txBody>
          <a:bodyPr wrap="square" rtlCol="0">
            <a:spAutoFit/>
          </a:bodyPr>
          <a:lstStyle/>
          <a:p>
            <a:r>
              <a:rPr lang="en-US" sz="1600" dirty="0" smtClean="0"/>
              <a:t>Scenario 3 </a:t>
            </a:r>
            <a:endParaRPr lang="en-US" sz="1600" dirty="0"/>
          </a:p>
        </p:txBody>
      </p:sp>
      <p:pic>
        <p:nvPicPr>
          <p:cNvPr id="35" name="Picture 34"/>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4222585" y="1092076"/>
            <a:ext cx="1360301" cy="336123"/>
          </a:xfrm>
          <a:prstGeom prst="rect">
            <a:avLst/>
          </a:prstGeom>
        </p:spPr>
      </p:pic>
      <p:sp>
        <p:nvSpPr>
          <p:cNvPr id="36" name="Rectangle 35"/>
          <p:cNvSpPr/>
          <p:nvPr/>
        </p:nvSpPr>
        <p:spPr>
          <a:xfrm>
            <a:off x="4329840" y="1792746"/>
            <a:ext cx="780599" cy="25671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a:stCxn id="36" idx="1"/>
            <a:endCxn id="35" idx="1"/>
          </p:cNvCxnSpPr>
          <p:nvPr/>
        </p:nvCxnSpPr>
        <p:spPr>
          <a:xfrm flipH="1" flipV="1">
            <a:off x="4222585" y="1260138"/>
            <a:ext cx="107255" cy="660967"/>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35" idx="3"/>
          </p:cNvCxnSpPr>
          <p:nvPr/>
        </p:nvCxnSpPr>
        <p:spPr>
          <a:xfrm flipV="1">
            <a:off x="5110439" y="1260138"/>
            <a:ext cx="472447" cy="523668"/>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930778" y="4372901"/>
            <a:ext cx="2488661" cy="523220"/>
          </a:xfrm>
          <a:prstGeom prst="rect">
            <a:avLst/>
          </a:prstGeom>
          <a:noFill/>
        </p:spPr>
        <p:txBody>
          <a:bodyPr wrap="square" rtlCol="0">
            <a:spAutoFit/>
          </a:bodyPr>
          <a:lstStyle/>
          <a:p>
            <a:pPr algn="ctr"/>
            <a:r>
              <a:rPr lang="en-US" sz="1400" dirty="0" smtClean="0"/>
              <a:t>Text color of the hint word changes to </a:t>
            </a:r>
            <a:r>
              <a:rPr lang="en-US" sz="1400" dirty="0" smtClean="0">
                <a:solidFill>
                  <a:srgbClr val="0070C0"/>
                </a:solidFill>
              </a:rPr>
              <a:t>BLUE</a:t>
            </a:r>
            <a:r>
              <a:rPr lang="en-US" sz="1400" dirty="0" smtClean="0"/>
              <a:t>.</a:t>
            </a:r>
            <a:endParaRPr lang="en-US" sz="1400" dirty="0">
              <a:solidFill>
                <a:srgbClr val="0070C0"/>
              </a:solidFill>
            </a:endParaRPr>
          </a:p>
        </p:txBody>
      </p:sp>
      <p:sp>
        <p:nvSpPr>
          <p:cNvPr id="44" name="TextBox 43"/>
          <p:cNvSpPr txBox="1"/>
          <p:nvPr/>
        </p:nvSpPr>
        <p:spPr>
          <a:xfrm>
            <a:off x="6978068" y="5052734"/>
            <a:ext cx="2488661" cy="523220"/>
          </a:xfrm>
          <a:prstGeom prst="rect">
            <a:avLst/>
          </a:prstGeom>
          <a:noFill/>
        </p:spPr>
        <p:txBody>
          <a:bodyPr wrap="square" rtlCol="0">
            <a:spAutoFit/>
          </a:bodyPr>
          <a:lstStyle/>
          <a:p>
            <a:pPr algn="ctr"/>
            <a:r>
              <a:rPr lang="en-US" sz="1400" dirty="0" smtClean="0"/>
              <a:t>Text color of the hint word changes to </a:t>
            </a:r>
            <a:r>
              <a:rPr lang="en-US" sz="1400" dirty="0" smtClean="0">
                <a:solidFill>
                  <a:srgbClr val="FF0000"/>
                </a:solidFill>
              </a:rPr>
              <a:t>RED</a:t>
            </a:r>
            <a:r>
              <a:rPr lang="en-US" sz="1400" dirty="0" smtClean="0"/>
              <a:t>.</a:t>
            </a:r>
            <a:endParaRPr lang="en-US" sz="1400" dirty="0">
              <a:solidFill>
                <a:srgbClr val="FF0000"/>
              </a:solidFill>
            </a:endParaRPr>
          </a:p>
        </p:txBody>
      </p:sp>
      <p:sp>
        <p:nvSpPr>
          <p:cNvPr id="45" name="TextBox 44"/>
          <p:cNvSpPr txBox="1"/>
          <p:nvPr/>
        </p:nvSpPr>
        <p:spPr>
          <a:xfrm>
            <a:off x="6978068" y="5682208"/>
            <a:ext cx="2488661" cy="523220"/>
          </a:xfrm>
          <a:prstGeom prst="rect">
            <a:avLst/>
          </a:prstGeom>
          <a:noFill/>
        </p:spPr>
        <p:txBody>
          <a:bodyPr wrap="square" rtlCol="0">
            <a:spAutoFit/>
          </a:bodyPr>
          <a:lstStyle/>
          <a:p>
            <a:pPr algn="ctr"/>
            <a:r>
              <a:rPr lang="en-US" sz="1400" dirty="0" smtClean="0"/>
              <a:t>Text color of the hint word changes to </a:t>
            </a:r>
            <a:r>
              <a:rPr lang="en-US" sz="1400" dirty="0" smtClean="0">
                <a:solidFill>
                  <a:srgbClr val="FFCC00"/>
                </a:solidFill>
              </a:rPr>
              <a:t>YELLOW</a:t>
            </a:r>
            <a:r>
              <a:rPr lang="en-US" sz="1400" dirty="0" smtClean="0"/>
              <a:t>.</a:t>
            </a:r>
            <a:endParaRPr lang="en-US" sz="1400" dirty="0">
              <a:solidFill>
                <a:srgbClr val="FFCC00"/>
              </a:solidFill>
            </a:endParaRPr>
          </a:p>
        </p:txBody>
      </p:sp>
      <p:pic>
        <p:nvPicPr>
          <p:cNvPr id="46" name="Picture 45"/>
          <p:cNvPicPr>
            <a:picLocks noChangeAspect="1"/>
          </p:cNvPicPr>
          <p:nvPr/>
        </p:nvPicPr>
        <p:blipFill rotWithShape="1">
          <a:blip r:embed="rId4">
            <a:extLst>
              <a:ext uri="{28A0092B-C50C-407E-A947-70E740481C1C}">
                <a14:useLocalDpi xmlns:a14="http://schemas.microsoft.com/office/drawing/2010/main" val="0"/>
              </a:ext>
            </a:extLst>
          </a:blip>
          <a:srcRect b="32621"/>
          <a:stretch/>
        </p:blipFill>
        <p:spPr>
          <a:xfrm rot="794496">
            <a:off x="4395616" y="1853664"/>
            <a:ext cx="725264" cy="993446"/>
          </a:xfrm>
          <a:prstGeom prst="rect">
            <a:avLst/>
          </a:prstGeom>
        </p:spPr>
      </p:pic>
      <p:sp>
        <p:nvSpPr>
          <p:cNvPr id="26" name="TextBox 25"/>
          <p:cNvSpPr txBox="1"/>
          <p:nvPr/>
        </p:nvSpPr>
        <p:spPr>
          <a:xfrm>
            <a:off x="1130268" y="1563629"/>
            <a:ext cx="2770911" cy="523220"/>
          </a:xfrm>
          <a:prstGeom prst="rect">
            <a:avLst/>
          </a:prstGeom>
          <a:noFill/>
        </p:spPr>
        <p:txBody>
          <a:bodyPr wrap="square" rtlCol="0">
            <a:spAutoFit/>
          </a:bodyPr>
          <a:lstStyle/>
          <a:p>
            <a:pPr algn="ctr"/>
            <a:r>
              <a:rPr lang="en-US" sz="1400" smtClean="0"/>
              <a:t>Need </a:t>
            </a:r>
            <a:r>
              <a:rPr lang="en-US" sz="1400"/>
              <a:t>to use both the keyboard and the mouse during this phase</a:t>
            </a:r>
            <a:endParaRPr lang="en-US" sz="1400" dirty="0">
              <a:solidFill>
                <a:srgbClr val="0070C0"/>
              </a:solidFill>
            </a:endParaRPr>
          </a:p>
        </p:txBody>
      </p:sp>
      <p:sp>
        <p:nvSpPr>
          <p:cNvPr id="27" name="TextBox 26"/>
          <p:cNvSpPr txBox="1"/>
          <p:nvPr/>
        </p:nvSpPr>
        <p:spPr>
          <a:xfrm>
            <a:off x="4933649" y="2460622"/>
            <a:ext cx="3139135" cy="646331"/>
          </a:xfrm>
          <a:prstGeom prst="rect">
            <a:avLst/>
          </a:prstGeom>
          <a:noFill/>
        </p:spPr>
        <p:txBody>
          <a:bodyPr wrap="square" rtlCol="0">
            <a:spAutoFit/>
          </a:bodyPr>
          <a:lstStyle/>
          <a:p>
            <a:pPr algn="ctr"/>
            <a:r>
              <a:rPr lang="en-US" sz="1200" dirty="0" smtClean="0"/>
              <a:t>Place </a:t>
            </a:r>
            <a:r>
              <a:rPr lang="en-US" sz="1200" dirty="0"/>
              <a:t>the four fingers of the left hand, </a:t>
            </a:r>
            <a:r>
              <a:rPr lang="en-US" sz="1200" dirty="0" smtClean="0"/>
              <a:t>on the</a:t>
            </a:r>
          </a:p>
          <a:p>
            <a:pPr algn="ctr"/>
            <a:r>
              <a:rPr lang="en-US" sz="1200" dirty="0" smtClean="0"/>
              <a:t>A</a:t>
            </a:r>
            <a:r>
              <a:rPr lang="en-US" sz="1200" dirty="0"/>
              <a:t>, S, D and </a:t>
            </a:r>
            <a:r>
              <a:rPr lang="en-US" sz="1200" dirty="0" smtClean="0"/>
              <a:t>F keys, </a:t>
            </a:r>
            <a:r>
              <a:rPr lang="en-US" sz="1200" dirty="0"/>
              <a:t>throughout the experiment as </a:t>
            </a:r>
            <a:r>
              <a:rPr lang="en-US" sz="1200" dirty="0" smtClean="0"/>
              <a:t>illustrated.</a:t>
            </a:r>
            <a:endParaRPr lang="en-US" sz="1200" dirty="0">
              <a:solidFill>
                <a:srgbClr val="0070C0"/>
              </a:solidFill>
            </a:endParaRPr>
          </a:p>
        </p:txBody>
      </p:sp>
    </p:spTree>
    <p:extLst>
      <p:ext uri="{BB962C8B-B14F-4D97-AF65-F5344CB8AC3E}">
        <p14:creationId xmlns:p14="http://schemas.microsoft.com/office/powerpoint/2010/main" val="2132159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646331"/>
          </a:xfrm>
          <a:prstGeom prst="rect">
            <a:avLst/>
          </a:prstGeom>
          <a:noFill/>
        </p:spPr>
        <p:txBody>
          <a:bodyPr wrap="square" rtlCol="0">
            <a:spAutoFit/>
          </a:bodyPr>
          <a:lstStyle/>
          <a:p>
            <a:pPr algn="ctr"/>
            <a:r>
              <a:rPr lang="en-US" sz="3600" dirty="0" smtClean="0"/>
              <a:t>Phase 2: Experiment Practice-Scenario 1</a:t>
            </a:r>
            <a:endParaRPr lang="en-US" sz="3600" dirty="0"/>
          </a:p>
        </p:txBody>
      </p:sp>
      <p:sp>
        <p:nvSpPr>
          <p:cNvPr id="12" name="Rectangle 11"/>
          <p:cNvSpPr>
            <a:spLocks noChangeAspect="1"/>
          </p:cNvSpPr>
          <p:nvPr/>
        </p:nvSpPr>
        <p:spPr>
          <a:xfrm>
            <a:off x="2871336" y="2570332"/>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tx1"/>
                </a:solidFill>
              </a:rPr>
              <a:t>+</a:t>
            </a:r>
            <a:endParaRPr lang="en-US" sz="2000">
              <a:solidFill>
                <a:schemeClr val="tx1"/>
              </a:solidFill>
            </a:endParaRPr>
          </a:p>
        </p:txBody>
      </p:sp>
      <p:sp>
        <p:nvSpPr>
          <p:cNvPr id="14" name="Rectangle 13"/>
          <p:cNvSpPr>
            <a:spLocks noChangeAspect="1"/>
          </p:cNvSpPr>
          <p:nvPr/>
        </p:nvSpPr>
        <p:spPr>
          <a:xfrm>
            <a:off x="362024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LINT</a:t>
            </a:r>
            <a:endParaRPr lang="en-US">
              <a:solidFill>
                <a:schemeClr val="tx1"/>
              </a:solidFill>
            </a:endParaRPr>
          </a:p>
        </p:txBody>
      </p:sp>
      <p:sp>
        <p:nvSpPr>
          <p:cNvPr id="15" name="Rectangle 14"/>
          <p:cNvSpPr>
            <a:spLocks noChangeAspect="1"/>
          </p:cNvSpPr>
          <p:nvPr/>
        </p:nvSpPr>
        <p:spPr>
          <a:xfrm>
            <a:off x="4369155" y="2589414"/>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0070C0"/>
                </a:solidFill>
              </a:rPr>
              <a:t>LINT</a:t>
            </a:r>
            <a:endParaRPr lang="en-US">
              <a:solidFill>
                <a:srgbClr val="0070C0"/>
              </a:solidFill>
            </a:endParaRPr>
          </a:p>
        </p:txBody>
      </p:sp>
      <p:sp>
        <p:nvSpPr>
          <p:cNvPr id="23" name="TextBox 22"/>
          <p:cNvSpPr txBox="1"/>
          <p:nvPr/>
        </p:nvSpPr>
        <p:spPr>
          <a:xfrm>
            <a:off x="3777114" y="3245115"/>
            <a:ext cx="2488661" cy="523220"/>
          </a:xfrm>
          <a:prstGeom prst="rect">
            <a:avLst/>
          </a:prstGeom>
          <a:noFill/>
          <a:scene3d>
            <a:camera prst="isometricRightUp"/>
            <a:lightRig rig="threePt" dir="t"/>
          </a:scene3d>
        </p:spPr>
        <p:txBody>
          <a:bodyPr wrap="square" rtlCol="0">
            <a:spAutoFit/>
          </a:bodyPr>
          <a:lstStyle/>
          <a:p>
            <a:pPr algn="ctr"/>
            <a:r>
              <a:rPr lang="en-US" sz="1400" dirty="0" smtClean="0"/>
              <a:t>Continue thinking of </a:t>
            </a:r>
          </a:p>
          <a:p>
            <a:pPr algn="ctr"/>
            <a:r>
              <a:rPr lang="en-US" sz="1400" dirty="0" smtClean="0"/>
              <a:t>the Response word</a:t>
            </a:r>
            <a:endParaRPr lang="en-US" sz="1400" dirty="0">
              <a:solidFill>
                <a:srgbClr val="FF0000"/>
              </a:solidFill>
            </a:endParaRPr>
          </a:p>
        </p:txBody>
      </p:sp>
      <p:sp>
        <p:nvSpPr>
          <p:cNvPr id="25" name="TextBox 24"/>
          <p:cNvSpPr txBox="1"/>
          <p:nvPr/>
        </p:nvSpPr>
        <p:spPr>
          <a:xfrm>
            <a:off x="2158329" y="3269712"/>
            <a:ext cx="2488661" cy="307777"/>
          </a:xfrm>
          <a:prstGeom prst="rect">
            <a:avLst/>
          </a:prstGeom>
          <a:noFill/>
          <a:scene3d>
            <a:camera prst="isometricRightUp"/>
            <a:lightRig rig="threePt" dir="t"/>
          </a:scene3d>
        </p:spPr>
        <p:txBody>
          <a:bodyPr wrap="square" rtlCol="0">
            <a:spAutoFit/>
          </a:bodyPr>
          <a:lstStyle/>
          <a:p>
            <a:pPr algn="ctr"/>
            <a:r>
              <a:rPr lang="en-US" sz="1400" dirty="0" smtClean="0"/>
              <a:t>Pay attention</a:t>
            </a:r>
            <a:endParaRPr lang="en-US" sz="1400" dirty="0">
              <a:solidFill>
                <a:srgbClr val="FF0000"/>
              </a:solidFill>
            </a:endParaRPr>
          </a:p>
        </p:txBody>
      </p:sp>
      <p:sp>
        <p:nvSpPr>
          <p:cNvPr id="10" name="TextBox 9"/>
          <p:cNvSpPr txBox="1"/>
          <p:nvPr/>
        </p:nvSpPr>
        <p:spPr>
          <a:xfrm>
            <a:off x="734413" y="1998044"/>
            <a:ext cx="1592965" cy="338554"/>
          </a:xfrm>
          <a:prstGeom prst="rect">
            <a:avLst/>
          </a:prstGeom>
          <a:noFill/>
        </p:spPr>
        <p:txBody>
          <a:bodyPr wrap="square" rtlCol="0">
            <a:spAutoFit/>
          </a:bodyPr>
          <a:lstStyle/>
          <a:p>
            <a:r>
              <a:rPr lang="en-US" sz="1600" b="1" smtClean="0"/>
              <a:t>SCENARIO 1</a:t>
            </a:r>
            <a:endParaRPr lang="en-GB" sz="16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0184" y="2327110"/>
            <a:ext cx="1415264" cy="1415264"/>
          </a:xfrm>
          <a:prstGeom prst="rect">
            <a:avLst/>
          </a:prstGeom>
        </p:spPr>
      </p:pic>
      <p:cxnSp>
        <p:nvCxnSpPr>
          <p:cNvPr id="5" name="Straight Connector 4"/>
          <p:cNvCxnSpPr/>
          <p:nvPr/>
        </p:nvCxnSpPr>
        <p:spPr>
          <a:xfrm flipH="1">
            <a:off x="4820245" y="2930332"/>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5118065" y="2830774"/>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281" y="2290575"/>
            <a:ext cx="3274071" cy="338554"/>
          </a:xfrm>
          <a:prstGeom prst="rect">
            <a:avLst/>
          </a:prstGeom>
          <a:noFill/>
        </p:spPr>
        <p:txBody>
          <a:bodyPr wrap="square" rtlCol="0">
            <a:spAutoFit/>
          </a:bodyPr>
          <a:lstStyle/>
          <a:p>
            <a:r>
              <a:rPr lang="en-US" sz="1600" i="1" dirty="0" smtClean="0"/>
              <a:t>Hint</a:t>
            </a:r>
            <a:r>
              <a:rPr lang="en-US" sz="1600" dirty="0" smtClean="0"/>
              <a:t> words quickly </a:t>
            </a:r>
            <a:r>
              <a:rPr lang="en-US" sz="1600" dirty="0"/>
              <a:t>change to </a:t>
            </a:r>
            <a:r>
              <a:rPr lang="en-US" sz="1600">
                <a:solidFill>
                  <a:srgbClr val="0070C0"/>
                </a:solidFill>
              </a:rPr>
              <a:t>BLUE</a:t>
            </a:r>
            <a:r>
              <a:rPr lang="en-US" sz="1600" smtClean="0"/>
              <a:t>.</a:t>
            </a:r>
            <a:endParaRPr lang="en-US" sz="1600" dirty="0"/>
          </a:p>
        </p:txBody>
      </p:sp>
      <p:sp>
        <p:nvSpPr>
          <p:cNvPr id="20" name="TextBox 19"/>
          <p:cNvSpPr txBox="1"/>
          <p:nvPr/>
        </p:nvSpPr>
        <p:spPr>
          <a:xfrm>
            <a:off x="8045675" y="2043079"/>
            <a:ext cx="4135331" cy="1169551"/>
          </a:xfrm>
          <a:prstGeom prst="rect">
            <a:avLst/>
          </a:prstGeom>
          <a:noFill/>
        </p:spPr>
        <p:txBody>
          <a:bodyPr wrap="square" rtlCol="0">
            <a:spAutoFit/>
          </a:bodyPr>
          <a:lstStyle/>
          <a:p>
            <a:r>
              <a:rPr lang="en-GB" sz="1400" b="1" dirty="0" smtClean="0"/>
              <a:t>Instructions</a:t>
            </a:r>
            <a:endParaRPr lang="en-GB" sz="1400" b="1" dirty="0"/>
          </a:p>
          <a:p>
            <a:pPr marL="285750" indent="-285750">
              <a:buFont typeface="Arial" charset="0"/>
              <a:buChar char="•"/>
            </a:pPr>
            <a:r>
              <a:rPr lang="en-US" sz="1400" dirty="0" smtClean="0"/>
              <a:t>When the </a:t>
            </a:r>
            <a:r>
              <a:rPr lang="en-US" sz="1400" i="1" dirty="0" smtClean="0"/>
              <a:t>Hint</a:t>
            </a:r>
            <a:r>
              <a:rPr lang="en-US" sz="1400" dirty="0" smtClean="0"/>
              <a:t> word turns </a:t>
            </a:r>
            <a:r>
              <a:rPr lang="en-US" sz="1400" dirty="0" smtClean="0">
                <a:solidFill>
                  <a:srgbClr val="0070C0"/>
                </a:solidFill>
              </a:rPr>
              <a:t>BLUE</a:t>
            </a:r>
            <a:r>
              <a:rPr lang="en-US" sz="1400" dirty="0" smtClean="0"/>
              <a:t>,</a:t>
            </a:r>
            <a:r>
              <a:rPr lang="en-US" sz="1400" u="sng" dirty="0" smtClean="0"/>
              <a:t> just </a:t>
            </a:r>
            <a:r>
              <a:rPr lang="en-US" sz="1400" u="sng" dirty="0"/>
              <a:t>continue thinking</a:t>
            </a:r>
            <a:r>
              <a:rPr lang="en-US" sz="1400" dirty="0"/>
              <a:t> of the correct </a:t>
            </a:r>
            <a:r>
              <a:rPr lang="en-US" sz="1400" i="1" dirty="0"/>
              <a:t>Response</a:t>
            </a:r>
            <a:r>
              <a:rPr lang="en-US" sz="1400" dirty="0"/>
              <a:t> word and keep it in mind the entire time that the </a:t>
            </a:r>
            <a:r>
              <a:rPr lang="en-US" sz="1400" i="1" dirty="0"/>
              <a:t>Hint</a:t>
            </a:r>
            <a:r>
              <a:rPr lang="en-US" sz="1400" dirty="0"/>
              <a:t> word is on the screen.</a:t>
            </a:r>
            <a:endParaRPr lang="en-GB" sz="1400" dirty="0"/>
          </a:p>
        </p:txBody>
      </p:sp>
      <p:pic>
        <p:nvPicPr>
          <p:cNvPr id="50" name="Picture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51" name="TextBox 50"/>
          <p:cNvSpPr txBox="1"/>
          <p:nvPr/>
        </p:nvSpPr>
        <p:spPr>
          <a:xfrm>
            <a:off x="7073278" y="1790196"/>
            <a:ext cx="1062054" cy="307777"/>
          </a:xfrm>
          <a:prstGeom prst="rect">
            <a:avLst/>
          </a:prstGeom>
          <a:noFill/>
        </p:spPr>
        <p:txBody>
          <a:bodyPr wrap="square" rtlCol="0">
            <a:spAutoFit/>
          </a:bodyPr>
          <a:lstStyle/>
          <a:p>
            <a:r>
              <a:rPr lang="en-US" sz="1400" dirty="0" smtClean="0"/>
              <a:t>CURTAIN</a:t>
            </a:r>
            <a:endParaRPr lang="en-US" sz="1400" dirty="0"/>
          </a:p>
        </p:txBody>
      </p:sp>
      <p:sp>
        <p:nvSpPr>
          <p:cNvPr id="53" name="TextBox 52"/>
          <p:cNvSpPr txBox="1"/>
          <p:nvPr/>
        </p:nvSpPr>
        <p:spPr>
          <a:xfrm>
            <a:off x="216011" y="5142615"/>
            <a:ext cx="11868346" cy="1569660"/>
          </a:xfrm>
          <a:prstGeom prst="rect">
            <a:avLst/>
          </a:prstGeom>
          <a:noFill/>
        </p:spPr>
        <p:txBody>
          <a:bodyPr wrap="square" rtlCol="0">
            <a:spAutoFit/>
          </a:bodyPr>
          <a:lstStyle/>
          <a:p>
            <a:endParaRPr lang="en-US" sz="1600" dirty="0" smtClean="0"/>
          </a:p>
          <a:p>
            <a:endParaRPr lang="en-US" sz="1600" dirty="0"/>
          </a:p>
          <a:p>
            <a:endParaRPr lang="en-US" sz="1600" dirty="0" smtClean="0"/>
          </a:p>
          <a:p>
            <a:endParaRPr lang="en-US" sz="1600" dirty="0"/>
          </a:p>
          <a:p>
            <a:endParaRPr lang="en-US" sz="1600" dirty="0" smtClean="0"/>
          </a:p>
          <a:p>
            <a:endParaRPr lang="en-US" sz="1600" dirty="0"/>
          </a:p>
        </p:txBody>
      </p:sp>
    </p:spTree>
    <p:extLst>
      <p:ext uri="{BB962C8B-B14F-4D97-AF65-F5344CB8AC3E}">
        <p14:creationId xmlns:p14="http://schemas.microsoft.com/office/powerpoint/2010/main" val="2099428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646331"/>
          </a:xfrm>
          <a:prstGeom prst="rect">
            <a:avLst/>
          </a:prstGeom>
          <a:noFill/>
        </p:spPr>
        <p:txBody>
          <a:bodyPr wrap="square" rtlCol="0">
            <a:spAutoFit/>
          </a:bodyPr>
          <a:lstStyle/>
          <a:p>
            <a:pPr algn="ctr"/>
            <a:r>
              <a:rPr lang="en-US" sz="3600" dirty="0" smtClean="0"/>
              <a:t>Phase 2: Experiment Practice-Scenario 2</a:t>
            </a:r>
            <a:endParaRPr lang="en-US" sz="3600" dirty="0"/>
          </a:p>
        </p:txBody>
      </p:sp>
      <p:sp>
        <p:nvSpPr>
          <p:cNvPr id="24" name="Rectangle 23"/>
          <p:cNvSpPr>
            <a:spLocks noChangeAspect="1"/>
          </p:cNvSpPr>
          <p:nvPr/>
        </p:nvSpPr>
        <p:spPr>
          <a:xfrm>
            <a:off x="2886765" y="2581847"/>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tx1"/>
                </a:solidFill>
              </a:rPr>
              <a:t>+</a:t>
            </a:r>
            <a:endParaRPr lang="en-US" sz="2000">
              <a:solidFill>
                <a:schemeClr val="tx1"/>
              </a:solidFill>
            </a:endParaRPr>
          </a:p>
        </p:txBody>
      </p:sp>
      <p:sp>
        <p:nvSpPr>
          <p:cNvPr id="27" name="Rectangle 26"/>
          <p:cNvSpPr>
            <a:spLocks noChangeAspect="1"/>
          </p:cNvSpPr>
          <p:nvPr/>
        </p:nvSpPr>
        <p:spPr>
          <a:xfrm>
            <a:off x="3635674" y="2600929"/>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LINT</a:t>
            </a:r>
            <a:endParaRPr lang="en-US">
              <a:solidFill>
                <a:schemeClr val="tx1"/>
              </a:solidFill>
            </a:endParaRPr>
          </a:p>
        </p:txBody>
      </p:sp>
      <p:sp>
        <p:nvSpPr>
          <p:cNvPr id="28" name="Rectangle 27"/>
          <p:cNvSpPr>
            <a:spLocks noChangeAspect="1"/>
          </p:cNvSpPr>
          <p:nvPr/>
        </p:nvSpPr>
        <p:spPr>
          <a:xfrm>
            <a:off x="4384584" y="2600929"/>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0000"/>
                </a:solidFill>
              </a:rPr>
              <a:t>LINT</a:t>
            </a:r>
            <a:endParaRPr lang="en-US">
              <a:solidFill>
                <a:srgbClr val="FF0000"/>
              </a:solidFill>
            </a:endParaRPr>
          </a:p>
        </p:txBody>
      </p:sp>
      <p:sp>
        <p:nvSpPr>
          <p:cNvPr id="29" name="TextBox 28"/>
          <p:cNvSpPr txBox="1"/>
          <p:nvPr/>
        </p:nvSpPr>
        <p:spPr>
          <a:xfrm>
            <a:off x="3792544" y="3304325"/>
            <a:ext cx="2488661" cy="523220"/>
          </a:xfrm>
          <a:prstGeom prst="rect">
            <a:avLst/>
          </a:prstGeom>
          <a:noFill/>
          <a:scene3d>
            <a:camera prst="isometricRightUp"/>
            <a:lightRig rig="threePt" dir="t"/>
          </a:scene3d>
        </p:spPr>
        <p:txBody>
          <a:bodyPr wrap="square" rtlCol="0">
            <a:spAutoFit/>
          </a:bodyPr>
          <a:lstStyle/>
          <a:p>
            <a:pPr algn="ctr"/>
            <a:r>
              <a:rPr lang="en-US" sz="1400" dirty="0"/>
              <a:t>Quickly </a:t>
            </a:r>
            <a:r>
              <a:rPr lang="en-US" sz="1400" dirty="0" smtClean="0"/>
              <a:t>avoid </a:t>
            </a:r>
            <a:r>
              <a:rPr lang="en-US" sz="1400" dirty="0"/>
              <a:t>thinking of </a:t>
            </a:r>
          </a:p>
          <a:p>
            <a:pPr algn="ctr"/>
            <a:r>
              <a:rPr lang="en-US" sz="1400" dirty="0"/>
              <a:t>the Response word</a:t>
            </a:r>
            <a:endParaRPr lang="en-US" sz="1400" dirty="0">
              <a:solidFill>
                <a:srgbClr val="FF0000"/>
              </a:solidFill>
            </a:endParaRPr>
          </a:p>
        </p:txBody>
      </p:sp>
      <p:sp>
        <p:nvSpPr>
          <p:cNvPr id="30" name="TextBox 29"/>
          <p:cNvSpPr txBox="1"/>
          <p:nvPr/>
        </p:nvSpPr>
        <p:spPr>
          <a:xfrm>
            <a:off x="2173758" y="3281227"/>
            <a:ext cx="2488661" cy="307777"/>
          </a:xfrm>
          <a:prstGeom prst="rect">
            <a:avLst/>
          </a:prstGeom>
          <a:noFill/>
          <a:scene3d>
            <a:camera prst="isometricRightUp"/>
            <a:lightRig rig="threePt" dir="t"/>
          </a:scene3d>
        </p:spPr>
        <p:txBody>
          <a:bodyPr wrap="square" rtlCol="0">
            <a:spAutoFit/>
          </a:bodyPr>
          <a:lstStyle/>
          <a:p>
            <a:pPr algn="ctr"/>
            <a:r>
              <a:rPr lang="en-US" sz="1400" dirty="0" smtClean="0"/>
              <a:t>Pay attention</a:t>
            </a:r>
            <a:endParaRPr lang="en-US" sz="1400" dirty="0">
              <a:solidFill>
                <a:srgbClr val="FF0000"/>
              </a:solidFill>
            </a:endParaRPr>
          </a:p>
        </p:txBody>
      </p:sp>
      <p:sp>
        <p:nvSpPr>
          <p:cNvPr id="31" name="TextBox 30"/>
          <p:cNvSpPr txBox="1"/>
          <p:nvPr/>
        </p:nvSpPr>
        <p:spPr>
          <a:xfrm>
            <a:off x="749842" y="2009559"/>
            <a:ext cx="1592965" cy="338554"/>
          </a:xfrm>
          <a:prstGeom prst="rect">
            <a:avLst/>
          </a:prstGeom>
          <a:noFill/>
        </p:spPr>
        <p:txBody>
          <a:bodyPr wrap="square" rtlCol="0">
            <a:spAutoFit/>
          </a:bodyPr>
          <a:lstStyle/>
          <a:p>
            <a:r>
              <a:rPr lang="en-US" sz="1600" b="1" dirty="0" smtClean="0"/>
              <a:t>SCENARIO 2</a:t>
            </a:r>
            <a:endParaRPr lang="en-GB" sz="1600" b="1" dirty="0"/>
          </a:p>
        </p:txBody>
      </p:sp>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5613" y="2338625"/>
            <a:ext cx="1415264" cy="1415264"/>
          </a:xfrm>
          <a:prstGeom prst="rect">
            <a:avLst/>
          </a:prstGeom>
        </p:spPr>
      </p:pic>
      <p:cxnSp>
        <p:nvCxnSpPr>
          <p:cNvPr id="33" name="Straight Connector 32"/>
          <p:cNvCxnSpPr/>
          <p:nvPr/>
        </p:nvCxnSpPr>
        <p:spPr>
          <a:xfrm flipH="1">
            <a:off x="4835674" y="2941847"/>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5133494" y="2842289"/>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1543" y="2294690"/>
            <a:ext cx="3274071" cy="338554"/>
          </a:xfrm>
          <a:prstGeom prst="rect">
            <a:avLst/>
          </a:prstGeom>
          <a:noFill/>
        </p:spPr>
        <p:txBody>
          <a:bodyPr wrap="square" rtlCol="0">
            <a:spAutoFit/>
          </a:bodyPr>
          <a:lstStyle/>
          <a:p>
            <a:r>
              <a:rPr lang="en-US" sz="1600" i="1" dirty="0" smtClean="0"/>
              <a:t>Hint</a:t>
            </a:r>
            <a:r>
              <a:rPr lang="en-US" sz="1600" dirty="0" smtClean="0"/>
              <a:t> words quickly </a:t>
            </a:r>
            <a:r>
              <a:rPr lang="en-US" sz="1600" dirty="0"/>
              <a:t>change </a:t>
            </a:r>
            <a:r>
              <a:rPr lang="en-US" sz="1600"/>
              <a:t>to </a:t>
            </a:r>
            <a:r>
              <a:rPr lang="en-US" sz="1600" smtClean="0">
                <a:solidFill>
                  <a:srgbClr val="FF0000"/>
                </a:solidFill>
              </a:rPr>
              <a:t>RED</a:t>
            </a:r>
            <a:r>
              <a:rPr lang="en-US" sz="1600" smtClean="0"/>
              <a:t>.</a:t>
            </a:r>
            <a:endParaRPr lang="en-US" sz="1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6" name="Cross 5"/>
          <p:cNvSpPr>
            <a:spLocks noChangeAspect="1"/>
          </p:cNvSpPr>
          <p:nvPr/>
        </p:nvSpPr>
        <p:spPr>
          <a:xfrm rot="2680583">
            <a:off x="7298662" y="1783753"/>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7073278" y="1790196"/>
            <a:ext cx="1099761" cy="307777"/>
          </a:xfrm>
          <a:prstGeom prst="rect">
            <a:avLst/>
          </a:prstGeom>
          <a:noFill/>
        </p:spPr>
        <p:txBody>
          <a:bodyPr wrap="square" rtlCol="0">
            <a:spAutoFit/>
          </a:bodyPr>
          <a:lstStyle/>
          <a:p>
            <a:r>
              <a:rPr lang="en-US" sz="1400" dirty="0" smtClean="0"/>
              <a:t>CURTAIN</a:t>
            </a:r>
            <a:endParaRPr lang="en-US" sz="1400" dirty="0"/>
          </a:p>
        </p:txBody>
      </p:sp>
      <p:sp>
        <p:nvSpPr>
          <p:cNvPr id="50" name="TextBox 49"/>
          <p:cNvSpPr txBox="1"/>
          <p:nvPr/>
        </p:nvSpPr>
        <p:spPr>
          <a:xfrm>
            <a:off x="6698301" y="2609793"/>
            <a:ext cx="822091" cy="307777"/>
          </a:xfrm>
          <a:prstGeom prst="rect">
            <a:avLst/>
          </a:prstGeom>
          <a:noFill/>
        </p:spPr>
        <p:txBody>
          <a:bodyPr wrap="square" rtlCol="0">
            <a:spAutoFit/>
          </a:bodyPr>
          <a:lstStyle/>
          <a:p>
            <a:r>
              <a:rPr lang="en-US" sz="1400" smtClean="0">
                <a:solidFill>
                  <a:srgbClr val="FF0000"/>
                </a:solidFill>
              </a:rPr>
              <a:t>LINT</a:t>
            </a:r>
            <a:endParaRPr lang="en-US" sz="1400" dirty="0">
              <a:solidFill>
                <a:srgbClr val="FF0000"/>
              </a:solidFill>
            </a:endParaRPr>
          </a:p>
        </p:txBody>
      </p:sp>
      <p:sp>
        <p:nvSpPr>
          <p:cNvPr id="51" name="TextBox 50"/>
          <p:cNvSpPr txBox="1"/>
          <p:nvPr/>
        </p:nvSpPr>
        <p:spPr>
          <a:xfrm>
            <a:off x="8051604" y="2019763"/>
            <a:ext cx="4135331" cy="3323987"/>
          </a:xfrm>
          <a:prstGeom prst="rect">
            <a:avLst/>
          </a:prstGeom>
          <a:noFill/>
        </p:spPr>
        <p:txBody>
          <a:bodyPr wrap="square" rtlCol="0">
            <a:spAutoFit/>
          </a:bodyPr>
          <a:lstStyle/>
          <a:p>
            <a:r>
              <a:rPr lang="en-GB" sz="1400" b="1" dirty="0" smtClean="0"/>
              <a:t>Instructions</a:t>
            </a:r>
            <a:endParaRPr lang="en-GB" sz="1400" b="1" dirty="0"/>
          </a:p>
          <a:p>
            <a:pPr marL="285750" indent="-285750">
              <a:buFont typeface="Arial" charset="0"/>
              <a:buChar char="•"/>
            </a:pPr>
            <a:r>
              <a:rPr lang="en-US" sz="1400" dirty="0"/>
              <a:t>When the </a:t>
            </a:r>
            <a:r>
              <a:rPr lang="en-US" sz="1400" i="1" dirty="0" smtClean="0"/>
              <a:t>Hint</a:t>
            </a:r>
            <a:r>
              <a:rPr lang="en-US" sz="1400" dirty="0" smtClean="0"/>
              <a:t> </a:t>
            </a:r>
            <a:r>
              <a:rPr lang="en-US" sz="1400" dirty="0"/>
              <a:t>word </a:t>
            </a:r>
            <a:r>
              <a:rPr lang="en-US" sz="1400" dirty="0" smtClean="0"/>
              <a:t>turns </a:t>
            </a:r>
            <a:r>
              <a:rPr lang="en-US" sz="1400" dirty="0" smtClean="0">
                <a:solidFill>
                  <a:srgbClr val="FF0000"/>
                </a:solidFill>
              </a:rPr>
              <a:t>RED</a:t>
            </a:r>
            <a:r>
              <a:rPr lang="en-US" sz="1400" dirty="0" smtClean="0"/>
              <a:t>, </a:t>
            </a:r>
            <a:r>
              <a:rPr lang="en-US" sz="1400" u="sng" dirty="0"/>
              <a:t>q</a:t>
            </a:r>
            <a:r>
              <a:rPr lang="en-US" sz="1400" u="sng" dirty="0" smtClean="0"/>
              <a:t>uickly avoid </a:t>
            </a:r>
            <a:r>
              <a:rPr lang="en-US" sz="1400" u="sng" dirty="0"/>
              <a:t>thinking</a:t>
            </a:r>
            <a:r>
              <a:rPr lang="en-US" sz="1400" dirty="0"/>
              <a:t> about the associated </a:t>
            </a:r>
            <a:r>
              <a:rPr lang="en-US" sz="1400" i="1" dirty="0"/>
              <a:t>Response</a:t>
            </a:r>
            <a:r>
              <a:rPr lang="en-US" sz="1400" dirty="0"/>
              <a:t> word</a:t>
            </a:r>
            <a:r>
              <a:rPr lang="en-US" sz="1400" dirty="0" smtClean="0"/>
              <a:t>.</a:t>
            </a:r>
          </a:p>
          <a:p>
            <a:pPr marL="285750" indent="-285750">
              <a:buFont typeface="Arial" charset="0"/>
              <a:buChar char="•"/>
            </a:pPr>
            <a:endParaRPr lang="en-US" sz="1400" dirty="0" smtClean="0"/>
          </a:p>
          <a:p>
            <a:pPr marL="285750" indent="-285750">
              <a:buFont typeface="Arial" charset="0"/>
              <a:buChar char="•"/>
            </a:pPr>
            <a:r>
              <a:rPr lang="en-US" sz="1400" dirty="0" smtClean="0"/>
              <a:t>Stop </a:t>
            </a:r>
            <a:r>
              <a:rPr lang="en-US" sz="1400" dirty="0"/>
              <a:t>the </a:t>
            </a:r>
            <a:r>
              <a:rPr lang="en-US" sz="1400" i="1" dirty="0"/>
              <a:t>Response</a:t>
            </a:r>
            <a:r>
              <a:rPr lang="en-US" sz="1400" dirty="0"/>
              <a:t> word from coming to mind at </a:t>
            </a:r>
            <a:r>
              <a:rPr lang="en-US" sz="1400" dirty="0" smtClean="0"/>
              <a:t>all.</a:t>
            </a:r>
          </a:p>
          <a:p>
            <a:pPr marL="285750" indent="-285750">
              <a:buFont typeface="Arial" charset="0"/>
              <a:buChar char="•"/>
            </a:pPr>
            <a:endParaRPr lang="en-US" sz="1400" dirty="0" smtClean="0"/>
          </a:p>
          <a:p>
            <a:pPr marL="285750" indent="-285750">
              <a:buFont typeface="Arial" charset="0"/>
              <a:buChar char="•"/>
            </a:pPr>
            <a:r>
              <a:rPr lang="en-US" sz="1400" dirty="0" smtClean="0"/>
              <a:t>Always look at </a:t>
            </a:r>
            <a:r>
              <a:rPr lang="en-US" sz="1400" dirty="0"/>
              <a:t>RED </a:t>
            </a:r>
            <a:r>
              <a:rPr lang="en-US" sz="1400" i="1" dirty="0"/>
              <a:t>Hint</a:t>
            </a:r>
            <a:r>
              <a:rPr lang="en-US" sz="1400" dirty="0"/>
              <a:t> </a:t>
            </a:r>
            <a:r>
              <a:rPr lang="en-US" sz="1400" dirty="0" smtClean="0"/>
              <a:t>word </a:t>
            </a:r>
            <a:r>
              <a:rPr lang="en-US" sz="1400" dirty="0"/>
              <a:t>until it disappears from the screen</a:t>
            </a:r>
            <a:r>
              <a:rPr lang="en-US" sz="1400" dirty="0" smtClean="0"/>
              <a:t>.</a:t>
            </a:r>
          </a:p>
          <a:p>
            <a:pPr marL="285750" indent="-285750">
              <a:buFont typeface="Arial" charset="0"/>
              <a:buChar char="•"/>
            </a:pPr>
            <a:endParaRPr lang="en-US" sz="1400" dirty="0" smtClean="0"/>
          </a:p>
          <a:p>
            <a:pPr marL="285750" indent="-285750">
              <a:buFont typeface="Arial" charset="0"/>
              <a:buChar char="•"/>
            </a:pPr>
            <a:r>
              <a:rPr lang="en-US" sz="1400" dirty="0" smtClean="0"/>
              <a:t>Try to push the </a:t>
            </a:r>
            <a:r>
              <a:rPr lang="en-US" sz="1400" i="1" dirty="0" smtClean="0"/>
              <a:t>Response</a:t>
            </a:r>
            <a:r>
              <a:rPr lang="en-US" sz="1400" dirty="0" smtClean="0"/>
              <a:t> </a:t>
            </a:r>
            <a:r>
              <a:rPr lang="en-US" sz="1400" dirty="0"/>
              <a:t>word out of mind </a:t>
            </a:r>
            <a:r>
              <a:rPr lang="en-US" sz="1400" dirty="0" smtClean="0"/>
              <a:t>even if it comes to mind and </a:t>
            </a:r>
            <a:r>
              <a:rPr lang="en-US" sz="1400" dirty="0"/>
              <a:t>then work to keep it </a:t>
            </a:r>
            <a:r>
              <a:rPr lang="en-US" sz="1400" dirty="0" smtClean="0"/>
              <a:t>out.</a:t>
            </a:r>
          </a:p>
          <a:p>
            <a:pPr marL="285750" indent="-285750">
              <a:buFont typeface="Arial" charset="0"/>
              <a:buChar char="•"/>
            </a:pPr>
            <a:endParaRPr lang="en-US" sz="1400" dirty="0" smtClean="0"/>
          </a:p>
          <a:p>
            <a:pPr marL="285750" indent="-285750">
              <a:buFont typeface="Arial" charset="0"/>
              <a:buChar char="•"/>
            </a:pPr>
            <a:r>
              <a:rPr lang="en-US" sz="1400" b="1" dirty="0" smtClean="0"/>
              <a:t>Do </a:t>
            </a:r>
            <a:r>
              <a:rPr lang="en-US" sz="1400" b="1" dirty="0"/>
              <a:t>not think of anything else other than the Hint word while you are blocking the Response word</a:t>
            </a:r>
            <a:r>
              <a:rPr lang="en-US" sz="1400" b="1" dirty="0" smtClean="0"/>
              <a:t>.</a:t>
            </a:r>
            <a:endParaRPr lang="en-US" sz="1400" dirty="0" smtClean="0"/>
          </a:p>
        </p:txBody>
      </p:sp>
      <p:sp>
        <p:nvSpPr>
          <p:cNvPr id="52" name="TextBox 51"/>
          <p:cNvSpPr txBox="1"/>
          <p:nvPr/>
        </p:nvSpPr>
        <p:spPr>
          <a:xfrm>
            <a:off x="231440" y="5617456"/>
            <a:ext cx="11868346" cy="1077218"/>
          </a:xfrm>
          <a:prstGeom prst="rect">
            <a:avLst/>
          </a:prstGeom>
          <a:noFill/>
        </p:spPr>
        <p:txBody>
          <a:bodyPr wrap="square" rtlCol="0">
            <a:spAutoFit/>
          </a:bodyPr>
          <a:lstStyle/>
          <a:p>
            <a:endParaRPr lang="en-US" sz="1600" dirty="0" smtClean="0"/>
          </a:p>
          <a:p>
            <a:endParaRPr lang="en-US" sz="1600" dirty="0"/>
          </a:p>
          <a:p>
            <a:endParaRPr lang="en-US" sz="1600" dirty="0" smtClean="0"/>
          </a:p>
          <a:p>
            <a:endParaRPr lang="en-US" sz="1600" dirty="0" smtClean="0"/>
          </a:p>
        </p:txBody>
      </p:sp>
    </p:spTree>
    <p:extLst>
      <p:ext uri="{BB962C8B-B14F-4D97-AF65-F5344CB8AC3E}">
        <p14:creationId xmlns:p14="http://schemas.microsoft.com/office/powerpoint/2010/main" val="185432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rot="18764401">
            <a:off x="5105249" y="4142950"/>
            <a:ext cx="675452" cy="166901"/>
          </a:xfrm>
          <a:prstGeom prst="rect">
            <a:avLst/>
          </a:prstGeom>
        </p:spPr>
      </p:pic>
      <p:sp>
        <p:nvSpPr>
          <p:cNvPr id="3" name="TextBox 2"/>
          <p:cNvSpPr txBox="1"/>
          <p:nvPr/>
        </p:nvSpPr>
        <p:spPr>
          <a:xfrm>
            <a:off x="1394015" y="71718"/>
            <a:ext cx="9144000" cy="646331"/>
          </a:xfrm>
          <a:prstGeom prst="rect">
            <a:avLst/>
          </a:prstGeom>
          <a:noFill/>
        </p:spPr>
        <p:txBody>
          <a:bodyPr wrap="square" rtlCol="0">
            <a:spAutoFit/>
          </a:bodyPr>
          <a:lstStyle/>
          <a:p>
            <a:pPr algn="ctr"/>
            <a:r>
              <a:rPr lang="en-US" sz="3600" dirty="0" smtClean="0"/>
              <a:t>Phase 2: Experiment Practice-Scenario 3</a:t>
            </a:r>
            <a:endParaRPr lang="en-US" sz="3600" dirty="0"/>
          </a:p>
        </p:txBody>
      </p:sp>
      <p:sp>
        <p:nvSpPr>
          <p:cNvPr id="24" name="Rectangle 23"/>
          <p:cNvSpPr>
            <a:spLocks noChangeAspect="1"/>
          </p:cNvSpPr>
          <p:nvPr/>
        </p:nvSpPr>
        <p:spPr>
          <a:xfrm>
            <a:off x="2886765" y="2581847"/>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tx1"/>
                </a:solidFill>
              </a:rPr>
              <a:t>+</a:t>
            </a:r>
            <a:endParaRPr lang="en-US" sz="2000">
              <a:solidFill>
                <a:schemeClr val="tx1"/>
              </a:solidFill>
            </a:endParaRPr>
          </a:p>
        </p:txBody>
      </p:sp>
      <p:sp>
        <p:nvSpPr>
          <p:cNvPr id="27" name="Rectangle 26"/>
          <p:cNvSpPr>
            <a:spLocks noChangeAspect="1"/>
          </p:cNvSpPr>
          <p:nvPr/>
        </p:nvSpPr>
        <p:spPr>
          <a:xfrm>
            <a:off x="3635674" y="2600929"/>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LINT</a:t>
            </a:r>
            <a:endParaRPr lang="en-US">
              <a:solidFill>
                <a:schemeClr val="tx1"/>
              </a:solidFill>
            </a:endParaRPr>
          </a:p>
        </p:txBody>
      </p:sp>
      <p:sp>
        <p:nvSpPr>
          <p:cNvPr id="28" name="Rectangle 27"/>
          <p:cNvSpPr>
            <a:spLocks noChangeAspect="1"/>
          </p:cNvSpPr>
          <p:nvPr/>
        </p:nvSpPr>
        <p:spPr>
          <a:xfrm>
            <a:off x="4384584" y="2600929"/>
            <a:ext cx="1200000" cy="720000"/>
          </a:xfrm>
          <a:prstGeom prst="rect">
            <a:avLst/>
          </a:prstGeom>
          <a:solidFill>
            <a:schemeClr val="bg1"/>
          </a:solid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CC00"/>
                </a:solidFill>
              </a:rPr>
              <a:t>LINT</a:t>
            </a:r>
            <a:endParaRPr lang="en-US">
              <a:solidFill>
                <a:srgbClr val="FFCC00"/>
              </a:solidFill>
            </a:endParaRPr>
          </a:p>
        </p:txBody>
      </p:sp>
      <p:sp>
        <p:nvSpPr>
          <p:cNvPr id="29" name="TextBox 28"/>
          <p:cNvSpPr txBox="1"/>
          <p:nvPr/>
        </p:nvSpPr>
        <p:spPr>
          <a:xfrm>
            <a:off x="3792543" y="3256630"/>
            <a:ext cx="2488661" cy="954107"/>
          </a:xfrm>
          <a:prstGeom prst="rect">
            <a:avLst/>
          </a:prstGeom>
          <a:noFill/>
          <a:scene3d>
            <a:camera prst="isometricRightUp"/>
            <a:lightRig rig="threePt" dir="t"/>
          </a:scene3d>
        </p:spPr>
        <p:txBody>
          <a:bodyPr wrap="square" rtlCol="0">
            <a:spAutoFit/>
          </a:bodyPr>
          <a:lstStyle/>
          <a:p>
            <a:pPr algn="ctr"/>
            <a:r>
              <a:rPr lang="en-US" sz="1400" dirty="0"/>
              <a:t>Quickly avoid thinking of the</a:t>
            </a:r>
          </a:p>
          <a:p>
            <a:pPr algn="ctr"/>
            <a:r>
              <a:rPr lang="en-US" sz="1400" dirty="0"/>
              <a:t> Response word by pressing </a:t>
            </a:r>
          </a:p>
          <a:p>
            <a:pPr algn="ctr"/>
            <a:r>
              <a:rPr lang="en-US" sz="1400" dirty="0"/>
              <a:t>the button sequence with</a:t>
            </a:r>
          </a:p>
          <a:p>
            <a:pPr algn="ctr"/>
            <a:r>
              <a:rPr lang="en-US" sz="1400" dirty="0"/>
              <a:t> the left hand </a:t>
            </a:r>
            <a:endParaRPr lang="en-US" sz="1400" dirty="0">
              <a:solidFill>
                <a:srgbClr val="FF0000"/>
              </a:solidFill>
            </a:endParaRPr>
          </a:p>
        </p:txBody>
      </p:sp>
      <p:sp>
        <p:nvSpPr>
          <p:cNvPr id="30" name="TextBox 29"/>
          <p:cNvSpPr txBox="1"/>
          <p:nvPr/>
        </p:nvSpPr>
        <p:spPr>
          <a:xfrm>
            <a:off x="2173758" y="3281227"/>
            <a:ext cx="2488661" cy="307777"/>
          </a:xfrm>
          <a:prstGeom prst="rect">
            <a:avLst/>
          </a:prstGeom>
          <a:noFill/>
          <a:scene3d>
            <a:camera prst="isometricRightUp"/>
            <a:lightRig rig="threePt" dir="t"/>
          </a:scene3d>
        </p:spPr>
        <p:txBody>
          <a:bodyPr wrap="square" rtlCol="0">
            <a:spAutoFit/>
          </a:bodyPr>
          <a:lstStyle/>
          <a:p>
            <a:pPr algn="ctr"/>
            <a:r>
              <a:rPr lang="en-US" sz="1400" dirty="0" smtClean="0"/>
              <a:t>Pay attention</a:t>
            </a:r>
            <a:endParaRPr lang="en-US" sz="1400" dirty="0">
              <a:solidFill>
                <a:srgbClr val="FF0000"/>
              </a:solidFill>
            </a:endParaRPr>
          </a:p>
        </p:txBody>
      </p:sp>
      <p:sp>
        <p:nvSpPr>
          <p:cNvPr id="31" name="TextBox 30"/>
          <p:cNvSpPr txBox="1"/>
          <p:nvPr/>
        </p:nvSpPr>
        <p:spPr>
          <a:xfrm>
            <a:off x="749842" y="2009559"/>
            <a:ext cx="1592965" cy="338554"/>
          </a:xfrm>
          <a:prstGeom prst="rect">
            <a:avLst/>
          </a:prstGeom>
          <a:noFill/>
        </p:spPr>
        <p:txBody>
          <a:bodyPr wrap="square" rtlCol="0">
            <a:spAutoFit/>
          </a:bodyPr>
          <a:lstStyle/>
          <a:p>
            <a:r>
              <a:rPr lang="en-US" sz="1600" b="1" dirty="0" smtClean="0"/>
              <a:t>SCENARIO 3</a:t>
            </a:r>
            <a:endParaRPr lang="en-GB" sz="1600" b="1" dirty="0"/>
          </a:p>
        </p:txBody>
      </p:sp>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5613" y="2338625"/>
            <a:ext cx="1415264" cy="1415264"/>
          </a:xfrm>
          <a:prstGeom prst="rect">
            <a:avLst/>
          </a:prstGeom>
        </p:spPr>
      </p:pic>
      <p:cxnSp>
        <p:nvCxnSpPr>
          <p:cNvPr id="33" name="Straight Connector 32"/>
          <p:cNvCxnSpPr/>
          <p:nvPr/>
        </p:nvCxnSpPr>
        <p:spPr>
          <a:xfrm flipH="1">
            <a:off x="4835674" y="2941847"/>
            <a:ext cx="1532160" cy="177195"/>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5133494" y="2842289"/>
            <a:ext cx="1164096" cy="7270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067282" y="2009559"/>
            <a:ext cx="4135331" cy="3754874"/>
          </a:xfrm>
          <a:prstGeom prst="rect">
            <a:avLst/>
          </a:prstGeom>
          <a:noFill/>
        </p:spPr>
        <p:txBody>
          <a:bodyPr wrap="square" rtlCol="0">
            <a:spAutoFit/>
          </a:bodyPr>
          <a:lstStyle/>
          <a:p>
            <a:r>
              <a:rPr lang="en-GB" sz="1400" b="1" dirty="0" smtClean="0"/>
              <a:t>Instructions</a:t>
            </a:r>
            <a:endParaRPr lang="en-GB" sz="1400" b="1" dirty="0"/>
          </a:p>
          <a:p>
            <a:pPr marL="285750" indent="-285750">
              <a:buFont typeface="Arial" charset="0"/>
              <a:buChar char="•"/>
            </a:pPr>
            <a:r>
              <a:rPr lang="en-US" sz="1400" dirty="0"/>
              <a:t>When the </a:t>
            </a:r>
            <a:r>
              <a:rPr lang="en-US" sz="1400" i="1" dirty="0"/>
              <a:t>Hint</a:t>
            </a:r>
            <a:r>
              <a:rPr lang="en-US" sz="1400" dirty="0"/>
              <a:t> word </a:t>
            </a:r>
            <a:r>
              <a:rPr lang="en-US" sz="1400" dirty="0" smtClean="0"/>
              <a:t>turns </a:t>
            </a:r>
            <a:r>
              <a:rPr lang="en-US" sz="1400" dirty="0" smtClean="0">
                <a:solidFill>
                  <a:srgbClr val="FFCC00"/>
                </a:solidFill>
              </a:rPr>
              <a:t>YELLOW</a:t>
            </a:r>
            <a:r>
              <a:rPr lang="en-US" sz="1400" dirty="0" smtClean="0"/>
              <a:t>,  </a:t>
            </a:r>
            <a:r>
              <a:rPr lang="en-US" sz="1400" u="sng" dirty="0"/>
              <a:t>a</a:t>
            </a:r>
            <a:r>
              <a:rPr lang="en-US" sz="1400" u="sng" dirty="0" smtClean="0"/>
              <a:t>void </a:t>
            </a:r>
            <a:r>
              <a:rPr lang="en-US" sz="1400" u="sng" dirty="0"/>
              <a:t>thinking</a:t>
            </a:r>
            <a:r>
              <a:rPr lang="en-US" sz="1400" dirty="0"/>
              <a:t> about the associated </a:t>
            </a:r>
            <a:r>
              <a:rPr lang="en-US" sz="1400" i="1" dirty="0"/>
              <a:t>Response</a:t>
            </a:r>
            <a:r>
              <a:rPr lang="en-US" sz="1400" dirty="0"/>
              <a:t> word </a:t>
            </a:r>
            <a:r>
              <a:rPr lang="en-US" sz="1400" u="sng" dirty="0"/>
              <a:t>by quickly pressing the buttons ’A’, ‘S’, ‘D’ and ‘F’ in that exact sequence using the left hand</a:t>
            </a:r>
            <a:r>
              <a:rPr lang="en-US" sz="1400" dirty="0"/>
              <a:t> pinky, ring, middle and index finger respectively. </a:t>
            </a:r>
            <a:r>
              <a:rPr lang="en-US" sz="1400" dirty="0" smtClean="0"/>
              <a:t>Stop </a:t>
            </a:r>
            <a:r>
              <a:rPr lang="en-US" sz="1400" dirty="0"/>
              <a:t>the </a:t>
            </a:r>
            <a:r>
              <a:rPr lang="en-US" sz="1400" i="1" dirty="0"/>
              <a:t>Response</a:t>
            </a:r>
            <a:r>
              <a:rPr lang="en-US" sz="1400" dirty="0"/>
              <a:t> word from coming to mind at </a:t>
            </a:r>
            <a:r>
              <a:rPr lang="en-US" sz="1400" dirty="0" smtClean="0"/>
              <a:t>all.</a:t>
            </a:r>
          </a:p>
          <a:p>
            <a:pPr marL="285750" indent="-285750">
              <a:buFont typeface="Arial" charset="0"/>
              <a:buChar char="•"/>
            </a:pPr>
            <a:endParaRPr lang="en-US" sz="1400" dirty="0" smtClean="0"/>
          </a:p>
          <a:p>
            <a:pPr marL="285750" indent="-285750">
              <a:buFont typeface="Arial" charset="0"/>
              <a:buChar char="•"/>
            </a:pPr>
            <a:r>
              <a:rPr lang="en-US" sz="1400" dirty="0" smtClean="0"/>
              <a:t>Always look at the </a:t>
            </a:r>
            <a:r>
              <a:rPr lang="en-US" sz="1400" dirty="0" smtClean="0"/>
              <a:t>YELLOW </a:t>
            </a:r>
            <a:r>
              <a:rPr lang="en-US" sz="1400" i="1" dirty="0"/>
              <a:t>Hint</a:t>
            </a:r>
            <a:r>
              <a:rPr lang="en-US" sz="1400" dirty="0"/>
              <a:t> word </a:t>
            </a:r>
            <a:r>
              <a:rPr lang="en-US" sz="1400" dirty="0" smtClean="0"/>
              <a:t>until </a:t>
            </a:r>
            <a:r>
              <a:rPr lang="en-US" sz="1400" dirty="0"/>
              <a:t>it disappears from the screen</a:t>
            </a:r>
            <a:r>
              <a:rPr lang="en-US" sz="1400" dirty="0" smtClean="0"/>
              <a:t>.</a:t>
            </a:r>
          </a:p>
          <a:p>
            <a:pPr marL="285750" indent="-285750">
              <a:buFont typeface="Arial" charset="0"/>
              <a:buChar char="•"/>
            </a:pPr>
            <a:endParaRPr lang="en-US" sz="1400" dirty="0" smtClean="0"/>
          </a:p>
          <a:p>
            <a:pPr marL="285750" indent="-285750">
              <a:buFont typeface="Arial" charset="0"/>
              <a:buChar char="•"/>
            </a:pPr>
            <a:r>
              <a:rPr lang="en-US" sz="1400" dirty="0" smtClean="0"/>
              <a:t>Block </a:t>
            </a:r>
            <a:r>
              <a:rPr lang="en-US" sz="1400" dirty="0"/>
              <a:t>thinking of the </a:t>
            </a:r>
            <a:r>
              <a:rPr lang="en-US" sz="1400" i="1" dirty="0"/>
              <a:t>Response</a:t>
            </a:r>
            <a:r>
              <a:rPr lang="en-US" sz="1400" dirty="0"/>
              <a:t> word, by quickly shifting your attention to executing the sequence of button presses</a:t>
            </a:r>
            <a:r>
              <a:rPr lang="en-US" sz="1400" dirty="0" smtClean="0"/>
              <a:t>.</a:t>
            </a:r>
          </a:p>
          <a:p>
            <a:pPr marL="285750" indent="-285750">
              <a:buFont typeface="Arial" charset="0"/>
              <a:buChar char="•"/>
            </a:pPr>
            <a:endParaRPr lang="en-US" sz="1400" dirty="0" smtClean="0"/>
          </a:p>
          <a:p>
            <a:pPr marL="285750" indent="-285750">
              <a:buFont typeface="Arial" charset="0"/>
              <a:buChar char="•"/>
            </a:pPr>
            <a:r>
              <a:rPr lang="en-US" sz="1400" b="1" dirty="0"/>
              <a:t>Use the button presses as a way to block thinking of the Response word</a:t>
            </a:r>
            <a:r>
              <a:rPr lang="en-US" sz="1400" b="1" dirty="0" smtClean="0"/>
              <a:t>.</a:t>
            </a:r>
            <a:endParaRPr lang="en-US" sz="1400" dirty="0" smtClean="0"/>
          </a:p>
        </p:txBody>
      </p:sp>
      <p:sp>
        <p:nvSpPr>
          <p:cNvPr id="48" name="TextBox 47"/>
          <p:cNvSpPr txBox="1"/>
          <p:nvPr/>
        </p:nvSpPr>
        <p:spPr>
          <a:xfrm>
            <a:off x="-11543" y="2294690"/>
            <a:ext cx="3452327" cy="338554"/>
          </a:xfrm>
          <a:prstGeom prst="rect">
            <a:avLst/>
          </a:prstGeom>
          <a:noFill/>
        </p:spPr>
        <p:txBody>
          <a:bodyPr wrap="square" rtlCol="0">
            <a:spAutoFit/>
          </a:bodyPr>
          <a:lstStyle/>
          <a:p>
            <a:r>
              <a:rPr lang="en-US" sz="1600" i="1" dirty="0" smtClean="0"/>
              <a:t>Hint</a:t>
            </a:r>
            <a:r>
              <a:rPr lang="en-US" sz="1600" dirty="0" smtClean="0"/>
              <a:t> words quickly </a:t>
            </a:r>
            <a:r>
              <a:rPr lang="en-US" sz="1600" dirty="0"/>
              <a:t>change to </a:t>
            </a:r>
            <a:r>
              <a:rPr lang="en-US" sz="1600" dirty="0" smtClean="0">
                <a:solidFill>
                  <a:srgbClr val="FFCC00"/>
                </a:solidFill>
              </a:rPr>
              <a:t>YELLOW</a:t>
            </a:r>
            <a:r>
              <a:rPr lang="en-US" sz="1600" dirty="0" smtClean="0"/>
              <a:t>.</a:t>
            </a:r>
            <a:endParaRPr lang="en-US" sz="16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3964" y="1549543"/>
            <a:ext cx="994004" cy="1083701"/>
          </a:xfrm>
          <a:prstGeom prst="rect">
            <a:avLst/>
          </a:prstGeom>
        </p:spPr>
      </p:pic>
      <p:sp>
        <p:nvSpPr>
          <p:cNvPr id="6" name="Cross 5"/>
          <p:cNvSpPr>
            <a:spLocks noChangeAspect="1"/>
          </p:cNvSpPr>
          <p:nvPr/>
        </p:nvSpPr>
        <p:spPr>
          <a:xfrm rot="2680583">
            <a:off x="7298662" y="1783753"/>
            <a:ext cx="359974" cy="360000"/>
          </a:xfrm>
          <a:prstGeom prst="plus">
            <a:avLst>
              <a:gd name="adj" fmla="val 4239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7073278" y="1790196"/>
            <a:ext cx="1109188" cy="307777"/>
          </a:xfrm>
          <a:prstGeom prst="rect">
            <a:avLst/>
          </a:prstGeom>
          <a:noFill/>
        </p:spPr>
        <p:txBody>
          <a:bodyPr wrap="square" rtlCol="0">
            <a:spAutoFit/>
          </a:bodyPr>
          <a:lstStyle/>
          <a:p>
            <a:r>
              <a:rPr lang="en-US" sz="1400" dirty="0" smtClean="0"/>
              <a:t>CURTAIN</a:t>
            </a:r>
            <a:endParaRPr lang="en-US" sz="1400"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096109">
            <a:off x="5604319" y="3835123"/>
            <a:ext cx="806037" cy="1638647"/>
          </a:xfrm>
          <a:prstGeom prst="rect">
            <a:avLst/>
          </a:prstGeom>
          <a:scene3d>
            <a:camera prst="isometricOffAxis2Left"/>
            <a:lightRig rig="threePt" dir="t"/>
          </a:scene3d>
        </p:spPr>
      </p:pic>
      <p:sp>
        <p:nvSpPr>
          <p:cNvPr id="22" name="TextBox 21"/>
          <p:cNvSpPr txBox="1"/>
          <p:nvPr/>
        </p:nvSpPr>
        <p:spPr>
          <a:xfrm>
            <a:off x="3887261" y="4858720"/>
            <a:ext cx="2061474" cy="461665"/>
          </a:xfrm>
          <a:prstGeom prst="rect">
            <a:avLst/>
          </a:prstGeom>
          <a:noFill/>
        </p:spPr>
        <p:txBody>
          <a:bodyPr wrap="square" rtlCol="0">
            <a:spAutoFit/>
          </a:bodyPr>
          <a:lstStyle/>
          <a:p>
            <a:pPr algn="ctr"/>
            <a:r>
              <a:rPr lang="en-US" sz="1200" dirty="0" smtClean="0"/>
              <a:t>Press buttons A, S, D and F in that order using the left hand.</a:t>
            </a:r>
            <a:endParaRPr lang="en-US" sz="1200" dirty="0"/>
          </a:p>
        </p:txBody>
      </p:sp>
      <p:sp>
        <p:nvSpPr>
          <p:cNvPr id="23" name="TextBox 22"/>
          <p:cNvSpPr txBox="1"/>
          <p:nvPr/>
        </p:nvSpPr>
        <p:spPr>
          <a:xfrm>
            <a:off x="6698301" y="2609793"/>
            <a:ext cx="822091" cy="307777"/>
          </a:xfrm>
          <a:prstGeom prst="rect">
            <a:avLst/>
          </a:prstGeom>
          <a:noFill/>
        </p:spPr>
        <p:txBody>
          <a:bodyPr wrap="square" rtlCol="0">
            <a:spAutoFit/>
          </a:bodyPr>
          <a:lstStyle/>
          <a:p>
            <a:r>
              <a:rPr lang="en-US" sz="1400" smtClean="0">
                <a:solidFill>
                  <a:srgbClr val="FFCC00"/>
                </a:solidFill>
              </a:rPr>
              <a:t>LINT</a:t>
            </a:r>
            <a:endParaRPr lang="en-US" sz="1400" dirty="0">
              <a:solidFill>
                <a:srgbClr val="FFCC00"/>
              </a:solidFill>
            </a:endParaRPr>
          </a:p>
        </p:txBody>
      </p:sp>
      <p:sp>
        <p:nvSpPr>
          <p:cNvPr id="25" name="TextBox 24"/>
          <p:cNvSpPr txBox="1"/>
          <p:nvPr/>
        </p:nvSpPr>
        <p:spPr>
          <a:xfrm>
            <a:off x="212586" y="5681134"/>
            <a:ext cx="11868346" cy="1077218"/>
          </a:xfrm>
          <a:prstGeom prst="rect">
            <a:avLst/>
          </a:prstGeom>
          <a:noFill/>
        </p:spPr>
        <p:txBody>
          <a:bodyPr wrap="square" rtlCol="0">
            <a:spAutoFit/>
          </a:bodyPr>
          <a:lstStyle/>
          <a:p>
            <a:endParaRPr lang="en-US" sz="1600" dirty="0" smtClean="0"/>
          </a:p>
          <a:p>
            <a:endParaRPr lang="en-US" sz="1600" dirty="0"/>
          </a:p>
          <a:p>
            <a:endParaRPr lang="en-US" sz="1600" dirty="0" smtClean="0"/>
          </a:p>
          <a:p>
            <a:endParaRPr lang="en-US" sz="1600" dirty="0"/>
          </a:p>
        </p:txBody>
      </p:sp>
    </p:spTree>
    <p:extLst>
      <p:ext uri="{BB962C8B-B14F-4D97-AF65-F5344CB8AC3E}">
        <p14:creationId xmlns:p14="http://schemas.microsoft.com/office/powerpoint/2010/main" val="334125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4375" y="909976"/>
            <a:ext cx="10932458" cy="1815882"/>
          </a:xfrm>
          <a:prstGeom prst="rect">
            <a:avLst/>
          </a:prstGeom>
          <a:noFill/>
        </p:spPr>
        <p:txBody>
          <a:bodyPr wrap="square" rtlCol="0">
            <a:spAutoFit/>
          </a:bodyPr>
          <a:lstStyle/>
          <a:p>
            <a:pPr marL="285750" indent="-285750">
              <a:buFont typeface="Arial" charset="0"/>
              <a:buChar char="•"/>
            </a:pPr>
            <a:r>
              <a:rPr lang="en-US" sz="1600" dirty="0"/>
              <a:t>In addition to the task you’ve just been practicing, there will be one more thing you will need to do during the experiment. After every trial, you will make a judgment about whether the response word came to mind during that trial</a:t>
            </a:r>
            <a:r>
              <a:rPr lang="en-US" sz="1600" dirty="0" smtClean="0"/>
              <a:t>.</a:t>
            </a:r>
            <a:endParaRPr lang="en-GB" sz="1600" dirty="0" smtClean="0"/>
          </a:p>
          <a:p>
            <a:pPr marL="285750" indent="-285750">
              <a:buFont typeface="Arial" charset="0"/>
              <a:buChar char="•"/>
            </a:pPr>
            <a:endParaRPr lang="en-GB" sz="1600" b="1" dirty="0"/>
          </a:p>
          <a:p>
            <a:pPr marL="285750" indent="-285750">
              <a:buFont typeface="Arial" charset="0"/>
              <a:buChar char="•"/>
            </a:pPr>
            <a:r>
              <a:rPr lang="en-US" sz="1600" dirty="0"/>
              <a:t>After the hint word disappears from the screen, a </a:t>
            </a:r>
            <a:r>
              <a:rPr lang="en-US" sz="1600" b="1" dirty="0"/>
              <a:t>rating </a:t>
            </a:r>
            <a:r>
              <a:rPr lang="en-US" sz="1600" b="1" dirty="0" smtClean="0"/>
              <a:t>scale</a:t>
            </a:r>
            <a:r>
              <a:rPr lang="en-US" sz="1600" dirty="0" smtClean="0"/>
              <a:t> with options ‘Never’, ‘Briefly’ and ‘Often’ will appear as shown below. ’Never’ </a:t>
            </a:r>
            <a:r>
              <a:rPr lang="en-US" sz="1600" dirty="0"/>
              <a:t>means that the response word never came to mind at all during the trial. </a:t>
            </a:r>
            <a:r>
              <a:rPr lang="en-US" sz="1600" dirty="0" smtClean="0"/>
              <a:t>‘Briefly’ </a:t>
            </a:r>
            <a:r>
              <a:rPr lang="en-US" sz="1600" dirty="0"/>
              <a:t>means that the response word </a:t>
            </a:r>
            <a:r>
              <a:rPr lang="en-US" sz="1600" dirty="0" smtClean="0"/>
              <a:t>came to mind for just a moment. ‘Often’ is when is came to mind a lot. </a:t>
            </a:r>
            <a:r>
              <a:rPr lang="en-US" sz="1600" b="1" dirty="0"/>
              <a:t>Select the option that best describes your experience for that trial. </a:t>
            </a:r>
            <a:endParaRPr lang="en-GB" sz="1600" b="1" dirty="0"/>
          </a:p>
        </p:txBody>
      </p:sp>
      <p:sp>
        <p:nvSpPr>
          <p:cNvPr id="15" name="TextBox 14"/>
          <p:cNvSpPr txBox="1"/>
          <p:nvPr/>
        </p:nvSpPr>
        <p:spPr>
          <a:xfrm>
            <a:off x="230093" y="25771"/>
            <a:ext cx="11767127" cy="646331"/>
          </a:xfrm>
          <a:prstGeom prst="rect">
            <a:avLst/>
          </a:prstGeom>
          <a:noFill/>
        </p:spPr>
        <p:txBody>
          <a:bodyPr wrap="square" rtlCol="0">
            <a:spAutoFit/>
          </a:bodyPr>
          <a:lstStyle/>
          <a:p>
            <a:pPr algn="ctr"/>
            <a:r>
              <a:rPr lang="en-US" sz="3600" dirty="0" smtClean="0"/>
              <a:t>Phase 2: Practice 2 - Rate your Experience</a:t>
            </a:r>
            <a:endParaRPr lang="en-US" sz="3600" dirty="0"/>
          </a:p>
        </p:txBody>
      </p:sp>
      <p:grpSp>
        <p:nvGrpSpPr>
          <p:cNvPr id="9" name="Group 8"/>
          <p:cNvGrpSpPr/>
          <p:nvPr/>
        </p:nvGrpSpPr>
        <p:grpSpPr>
          <a:xfrm>
            <a:off x="787471" y="3112758"/>
            <a:ext cx="3722304" cy="2167645"/>
            <a:chOff x="928519" y="2837989"/>
            <a:chExt cx="3722304" cy="2167645"/>
          </a:xfrm>
        </p:grpSpPr>
        <p:grpSp>
          <p:nvGrpSpPr>
            <p:cNvPr id="22" name="Group 21"/>
            <p:cNvGrpSpPr/>
            <p:nvPr/>
          </p:nvGrpSpPr>
          <p:grpSpPr>
            <a:xfrm>
              <a:off x="928519" y="2837989"/>
              <a:ext cx="3722304" cy="2167645"/>
              <a:chOff x="3884155" y="2113958"/>
              <a:chExt cx="3722304" cy="2167645"/>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Did the Response word come to mind? </a:t>
                  </a:r>
                  <a:endParaRPr lang="en-US" sz="20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smtClean="0">
                      <a:solidFill>
                        <a:schemeClr val="tx1"/>
                      </a:solidFill>
                    </a:rPr>
                    <a:t>Continue</a:t>
                  </a:r>
                  <a:endParaRPr lang="en-US" sz="1100">
                    <a:solidFill>
                      <a:schemeClr val="tx1"/>
                    </a:solidFill>
                  </a:endParaRPr>
                </a:p>
              </p:txBody>
            </p:sp>
          </p:grpSp>
          <p:cxnSp>
            <p:nvCxnSpPr>
              <p:cNvPr id="16" name="Straight Arrow Connector 15"/>
              <p:cNvCxnSpPr/>
              <p:nvPr/>
            </p:nvCxnSpPr>
            <p:spPr>
              <a:xfrm flipV="1">
                <a:off x="4684563" y="3516196"/>
                <a:ext cx="94112" cy="22212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84155" y="3681439"/>
                <a:ext cx="1572378" cy="600164"/>
              </a:xfrm>
              <a:prstGeom prst="rect">
                <a:avLst/>
              </a:prstGeom>
              <a:noFill/>
            </p:spPr>
            <p:txBody>
              <a:bodyPr wrap="square" rtlCol="0">
                <a:spAutoFit/>
              </a:bodyPr>
              <a:lstStyle/>
              <a:p>
                <a:pPr algn="ctr"/>
                <a:r>
                  <a:rPr lang="en-US" sz="1100" dirty="0" smtClean="0">
                    <a:solidFill>
                      <a:srgbClr val="0070C0"/>
                    </a:solidFill>
                  </a:rPr>
                  <a:t>Select a rating which matches </a:t>
                </a:r>
                <a:r>
                  <a:rPr lang="en-US" sz="1100" smtClean="0">
                    <a:solidFill>
                      <a:srgbClr val="0070C0"/>
                    </a:solidFill>
                  </a:rPr>
                  <a:t>your experience</a:t>
                </a:r>
                <a:endParaRPr lang="en-US" sz="1100" dirty="0">
                  <a:solidFill>
                    <a:srgbClr val="0070C0"/>
                  </a:solidFill>
                </a:endParaRP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500951" y="3987019"/>
                <a:ext cx="1560944" cy="261610"/>
              </a:xfrm>
              <a:prstGeom prst="rect">
                <a:avLst/>
              </a:prstGeom>
              <a:noFill/>
            </p:spPr>
            <p:txBody>
              <a:bodyPr wrap="square" rtlCol="0">
                <a:spAutoFit/>
              </a:bodyPr>
              <a:lstStyle/>
              <a:p>
                <a:r>
                  <a:rPr lang="en-US" sz="1100" dirty="0" smtClean="0">
                    <a:solidFill>
                      <a:srgbClr val="0070C0"/>
                    </a:solidFill>
                  </a:rPr>
                  <a:t>Then click continue</a:t>
                </a:r>
                <a:endParaRPr lang="en-US" sz="1100" dirty="0">
                  <a:solidFill>
                    <a:srgbClr val="0070C0"/>
                  </a:solidFill>
                </a:endParaRPr>
              </a:p>
            </p:txBody>
          </p:sp>
        </p:grpSp>
        <p:sp>
          <p:nvSpPr>
            <p:cNvPr id="5" name="Oval 4"/>
            <p:cNvSpPr>
              <a:spLocks noChangeAspect="1"/>
            </p:cNvSpPr>
            <p:nvPr/>
          </p:nvSpPr>
          <p:spPr>
            <a:xfrm>
              <a:off x="1838035" y="4119418"/>
              <a:ext cx="90000" cy="9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2570832" y="4119418"/>
              <a:ext cx="90000" cy="9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a:spLocks noChangeAspect="1"/>
            </p:cNvSpPr>
            <p:nvPr/>
          </p:nvSpPr>
          <p:spPr>
            <a:xfrm>
              <a:off x="3303629" y="4119418"/>
              <a:ext cx="90000" cy="9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99366" y="4033613"/>
              <a:ext cx="594385" cy="261610"/>
            </a:xfrm>
            <a:prstGeom prst="rect">
              <a:avLst/>
            </a:prstGeom>
            <a:noFill/>
          </p:spPr>
          <p:txBody>
            <a:bodyPr wrap="square" rtlCol="0">
              <a:spAutoFit/>
            </a:bodyPr>
            <a:lstStyle/>
            <a:p>
              <a:r>
                <a:rPr lang="en-US" sz="1050"/>
                <a:t>N</a:t>
              </a:r>
              <a:r>
                <a:rPr lang="en-US" sz="1050" smtClean="0"/>
                <a:t>ever</a:t>
              </a:r>
              <a:endParaRPr lang="en-US" sz="1050"/>
            </a:p>
          </p:txBody>
        </p:sp>
        <p:sp>
          <p:nvSpPr>
            <p:cNvPr id="23" name="TextBox 22"/>
            <p:cNvSpPr txBox="1"/>
            <p:nvPr/>
          </p:nvSpPr>
          <p:spPr>
            <a:xfrm>
              <a:off x="2628851" y="4033613"/>
              <a:ext cx="594385" cy="261610"/>
            </a:xfrm>
            <a:prstGeom prst="rect">
              <a:avLst/>
            </a:prstGeom>
            <a:noFill/>
          </p:spPr>
          <p:txBody>
            <a:bodyPr wrap="square" rtlCol="0">
              <a:spAutoFit/>
            </a:bodyPr>
            <a:lstStyle/>
            <a:p>
              <a:r>
                <a:rPr lang="en-US" sz="1050" smtClean="0"/>
                <a:t>Breifly</a:t>
              </a:r>
              <a:endParaRPr lang="en-US" sz="1050" dirty="0"/>
            </a:p>
          </p:txBody>
        </p:sp>
        <p:sp>
          <p:nvSpPr>
            <p:cNvPr id="24" name="TextBox 23"/>
            <p:cNvSpPr txBox="1"/>
            <p:nvPr/>
          </p:nvSpPr>
          <p:spPr>
            <a:xfrm>
              <a:off x="3367744" y="4034521"/>
              <a:ext cx="594385" cy="261610"/>
            </a:xfrm>
            <a:prstGeom prst="rect">
              <a:avLst/>
            </a:prstGeom>
            <a:noFill/>
          </p:spPr>
          <p:txBody>
            <a:bodyPr wrap="square" rtlCol="0">
              <a:spAutoFit/>
            </a:bodyPr>
            <a:lstStyle/>
            <a:p>
              <a:r>
                <a:rPr lang="en-US" sz="1050" dirty="0" smtClean="0"/>
                <a:t>Often</a:t>
              </a:r>
              <a:endParaRPr lang="en-US" sz="1050" dirty="0"/>
            </a:p>
          </p:txBody>
        </p:sp>
      </p:grpSp>
      <p:sp>
        <p:nvSpPr>
          <p:cNvPr id="25" name="TextBox 24"/>
          <p:cNvSpPr txBox="1"/>
          <p:nvPr/>
        </p:nvSpPr>
        <p:spPr>
          <a:xfrm>
            <a:off x="4586102" y="2915350"/>
            <a:ext cx="7126266" cy="4031873"/>
          </a:xfrm>
          <a:prstGeom prst="rect">
            <a:avLst/>
          </a:prstGeom>
          <a:noFill/>
        </p:spPr>
        <p:txBody>
          <a:bodyPr wrap="square" rtlCol="0">
            <a:spAutoFit/>
          </a:bodyPr>
          <a:lstStyle/>
          <a:p>
            <a:pPr marL="285750" indent="-285750">
              <a:buFont typeface="Arial" charset="0"/>
              <a:buChar char="•"/>
            </a:pPr>
            <a:r>
              <a:rPr lang="en-US" sz="1600" dirty="0"/>
              <a:t>For </a:t>
            </a:r>
            <a:r>
              <a:rPr lang="en-US" sz="1600" dirty="0" smtClean="0">
                <a:solidFill>
                  <a:srgbClr val="0070C0"/>
                </a:solidFill>
              </a:rPr>
              <a:t>BLUE</a:t>
            </a:r>
            <a:r>
              <a:rPr lang="en-US" sz="1600" dirty="0" smtClean="0"/>
              <a:t> trials</a:t>
            </a:r>
            <a:r>
              <a:rPr lang="en-US" sz="1600" dirty="0"/>
              <a:t>, because your goal is </a:t>
            </a:r>
            <a:r>
              <a:rPr lang="en-US" sz="1600" dirty="0" smtClean="0"/>
              <a:t>to continue THINKING </a:t>
            </a:r>
            <a:r>
              <a:rPr lang="en-US" sz="1600" dirty="0"/>
              <a:t>ABOUT the response word the entire time, if you are able to do so you will be </a:t>
            </a:r>
            <a:r>
              <a:rPr lang="en-US" sz="1600" dirty="0" smtClean="0"/>
              <a:t>selecting ‘Often’ after </a:t>
            </a:r>
            <a:r>
              <a:rPr lang="en-US" sz="1600" dirty="0"/>
              <a:t>these trials to indicate that you thought about the response word </a:t>
            </a:r>
            <a:r>
              <a:rPr lang="en-US" sz="1600" dirty="0" smtClean="0"/>
              <a:t>a lot after </a:t>
            </a:r>
            <a:r>
              <a:rPr lang="en-US" sz="1600" dirty="0"/>
              <a:t>seeing the hint.  However, if you are unable to do so, press either the </a:t>
            </a:r>
            <a:r>
              <a:rPr lang="en-US" sz="1600" dirty="0" smtClean="0"/>
              <a:t>‘Never’ </a:t>
            </a:r>
            <a:r>
              <a:rPr lang="en-US" sz="1600" dirty="0"/>
              <a:t>or the </a:t>
            </a:r>
            <a:r>
              <a:rPr lang="en-US" sz="1600" dirty="0" smtClean="0"/>
              <a:t>‘Briefly’ </a:t>
            </a:r>
            <a:r>
              <a:rPr lang="en-US" sz="1600" dirty="0"/>
              <a:t>key, as appropriate</a:t>
            </a:r>
            <a:r>
              <a:rPr lang="en-US" sz="1600" dirty="0" smtClean="0"/>
              <a:t>.</a:t>
            </a:r>
          </a:p>
          <a:p>
            <a:pPr marL="285750" indent="-285750">
              <a:buFont typeface="Arial" charset="0"/>
              <a:buChar char="•"/>
            </a:pPr>
            <a:endParaRPr lang="en-GB" sz="1600" b="1" dirty="0"/>
          </a:p>
          <a:p>
            <a:pPr marL="285750" indent="-285750">
              <a:buFont typeface="Arial" charset="0"/>
              <a:buChar char="•"/>
            </a:pPr>
            <a:r>
              <a:rPr lang="en-US" sz="1600" dirty="0"/>
              <a:t>For trials </a:t>
            </a:r>
            <a:r>
              <a:rPr lang="en-US" sz="1600" dirty="0" smtClean="0"/>
              <a:t>with </a:t>
            </a:r>
            <a:r>
              <a:rPr lang="en-US" sz="1600" dirty="0" smtClean="0">
                <a:solidFill>
                  <a:srgbClr val="FF0000"/>
                </a:solidFill>
              </a:rPr>
              <a:t>RED</a:t>
            </a:r>
            <a:r>
              <a:rPr lang="en-US" sz="1600" dirty="0" smtClean="0"/>
              <a:t> and </a:t>
            </a:r>
            <a:r>
              <a:rPr lang="en-US" sz="1600" dirty="0" smtClean="0">
                <a:solidFill>
                  <a:srgbClr val="FFCC00"/>
                </a:solidFill>
              </a:rPr>
              <a:t>YELLOW</a:t>
            </a:r>
            <a:r>
              <a:rPr lang="en-US" sz="1600" dirty="0" smtClean="0"/>
              <a:t> Hint words, </a:t>
            </a:r>
            <a:r>
              <a:rPr lang="en-US" sz="1600" dirty="0"/>
              <a:t>because your goal will </a:t>
            </a:r>
            <a:r>
              <a:rPr lang="en-US" sz="1600" dirty="0" smtClean="0"/>
              <a:t>be to AVOID THINKING </a:t>
            </a:r>
            <a:r>
              <a:rPr lang="en-US" sz="1600" dirty="0"/>
              <a:t>of the response word,  if you are successful at this task you would </a:t>
            </a:r>
            <a:r>
              <a:rPr lang="en-US" sz="1600" dirty="0" smtClean="0"/>
              <a:t>select ‘Never’ indicating </a:t>
            </a:r>
            <a:r>
              <a:rPr lang="en-US" sz="1600" dirty="0"/>
              <a:t>that the Original Response did not come to mind at all.  However, if the Response came to </a:t>
            </a:r>
            <a:r>
              <a:rPr lang="en-US" sz="1600" dirty="0" smtClean="0"/>
              <a:t>mind, even </a:t>
            </a:r>
            <a:r>
              <a:rPr lang="en-US" sz="1600" dirty="0"/>
              <a:t>for just a moment, you would press </a:t>
            </a:r>
            <a:r>
              <a:rPr lang="en-US" sz="1600" dirty="0" smtClean="0"/>
              <a:t>‘Briefly’ and ‘Often’ </a:t>
            </a:r>
            <a:r>
              <a:rPr lang="en-US" sz="1600" dirty="0"/>
              <a:t>if it </a:t>
            </a:r>
            <a:r>
              <a:rPr lang="en-US" sz="1600" dirty="0" smtClean="0"/>
              <a:t>came to mind a lot.</a:t>
            </a:r>
          </a:p>
          <a:p>
            <a:pPr marL="285750" indent="-285750">
              <a:buFont typeface="Arial" charset="0"/>
              <a:buChar char="•"/>
            </a:pPr>
            <a:endParaRPr lang="en-US" sz="1600" dirty="0"/>
          </a:p>
          <a:p>
            <a:pPr marL="285750" indent="-285750">
              <a:buFont typeface="Arial" charset="0"/>
              <a:buChar char="•"/>
            </a:pPr>
            <a:r>
              <a:rPr lang="en-US" sz="1600" dirty="0" smtClean="0"/>
              <a:t>It </a:t>
            </a:r>
            <a:r>
              <a:rPr lang="en-US" sz="1600" dirty="0"/>
              <a:t>is very important for our experiment that you perform the task as we request, and that you make these judgments honestly.   Please DO NOT press a certain key because you think that it is what you SHOULD press.  But rather press the key that ACTUALLY corresponds to YOUR EXPERIENCE during that trial.</a:t>
            </a:r>
            <a:r>
              <a:rPr lang="en-US" sz="1600" dirty="0" smtClean="0"/>
              <a:t> </a:t>
            </a:r>
            <a:endParaRPr lang="en-GB" sz="1600" b="1" dirty="0"/>
          </a:p>
        </p:txBody>
      </p:sp>
      <p:sp>
        <p:nvSpPr>
          <p:cNvPr id="26" name="TextBox 25"/>
          <p:cNvSpPr txBox="1"/>
          <p:nvPr/>
        </p:nvSpPr>
        <p:spPr>
          <a:xfrm>
            <a:off x="684375" y="5419026"/>
            <a:ext cx="3825400" cy="1323439"/>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charset="0"/>
              <a:buNone/>
              <a:tabLst/>
              <a:defRPr/>
            </a:pPr>
            <a:r>
              <a:rPr lang="en-GB" sz="1600" b="1" dirty="0" smtClean="0"/>
              <a:t>Note: </a:t>
            </a:r>
          </a:p>
          <a:p>
            <a:r>
              <a:rPr lang="en-US" sz="1600" b="1" i="1" dirty="0" smtClean="0"/>
              <a:t>In addition to making </a:t>
            </a:r>
            <a:r>
              <a:rPr lang="en-US" sz="1600" b="1" i="1" dirty="0"/>
              <a:t>your judgments as </a:t>
            </a:r>
            <a:r>
              <a:rPr lang="en-US" sz="1600" b="1" i="1" dirty="0" smtClean="0"/>
              <a:t>accurately as possible</a:t>
            </a:r>
            <a:r>
              <a:rPr lang="en-US" sz="1600" b="1" i="1" dirty="0"/>
              <a:t>, we also want you to make them as quickly and intuitively as possible. </a:t>
            </a:r>
            <a:endParaRPr lang="en-GB" sz="1600" b="1" dirty="0"/>
          </a:p>
        </p:txBody>
      </p:sp>
    </p:spTree>
    <p:extLst>
      <p:ext uri="{BB962C8B-B14F-4D97-AF65-F5344CB8AC3E}">
        <p14:creationId xmlns:p14="http://schemas.microsoft.com/office/powerpoint/2010/main" val="333311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9058" y="71718"/>
            <a:ext cx="6687671" cy="646331"/>
          </a:xfrm>
          <a:prstGeom prst="rect">
            <a:avLst/>
          </a:prstGeom>
          <a:noFill/>
        </p:spPr>
        <p:txBody>
          <a:bodyPr wrap="square" rtlCol="0">
            <a:spAutoFit/>
          </a:bodyPr>
          <a:lstStyle/>
          <a:p>
            <a:pPr algn="ctr"/>
            <a:r>
              <a:rPr lang="en-US" sz="3600" dirty="0" smtClean="0"/>
              <a:t>Overview</a:t>
            </a:r>
            <a:endParaRPr lang="en-US" sz="3600" dirty="0"/>
          </a:p>
        </p:txBody>
      </p:sp>
      <p:sp>
        <p:nvSpPr>
          <p:cNvPr id="5" name="TextBox 4"/>
          <p:cNvSpPr txBox="1"/>
          <p:nvPr/>
        </p:nvSpPr>
        <p:spPr>
          <a:xfrm>
            <a:off x="730624" y="1075765"/>
            <a:ext cx="6122663" cy="4278094"/>
          </a:xfrm>
          <a:prstGeom prst="rect">
            <a:avLst/>
          </a:prstGeom>
          <a:noFill/>
        </p:spPr>
        <p:txBody>
          <a:bodyPr wrap="square" rtlCol="0">
            <a:spAutoFit/>
          </a:bodyPr>
          <a:lstStyle/>
          <a:p>
            <a:pPr marL="285750" indent="-285750">
              <a:buFont typeface="Arial" charset="0"/>
              <a:buChar char="•"/>
            </a:pPr>
            <a:r>
              <a:rPr lang="en-US" sz="1600" dirty="0"/>
              <a:t>This experiment is concerned with the brain mechanisms that underlie attention. </a:t>
            </a:r>
            <a:endParaRPr lang="en-US" sz="1600" dirty="0" smtClean="0"/>
          </a:p>
          <a:p>
            <a:pPr marL="285750" indent="-285750">
              <a:buFont typeface="Arial" charset="0"/>
              <a:buChar char="•"/>
            </a:pPr>
            <a:endParaRPr lang="en-US" sz="1600" dirty="0"/>
          </a:p>
          <a:p>
            <a:pPr marL="285750" indent="-285750">
              <a:buFont typeface="Arial" charset="0"/>
              <a:buChar char="•"/>
            </a:pPr>
            <a:r>
              <a:rPr lang="en-US" sz="1600" dirty="0" smtClean="0"/>
              <a:t>Attention </a:t>
            </a:r>
            <a:r>
              <a:rPr lang="en-US" sz="1600" dirty="0"/>
              <a:t>refers to your ability to concentrate on some things, while ignoring other things that are potentially distracting. </a:t>
            </a:r>
            <a:endParaRPr lang="en-US" sz="1600" dirty="0" smtClean="0"/>
          </a:p>
          <a:p>
            <a:pPr marL="285750" indent="-285750">
              <a:buFont typeface="Arial" charset="0"/>
              <a:buChar char="•"/>
            </a:pPr>
            <a:endParaRPr lang="en-US" sz="1600" dirty="0"/>
          </a:p>
          <a:p>
            <a:pPr marL="285750" indent="-285750">
              <a:buFont typeface="Arial" charset="0"/>
              <a:buChar char="•"/>
            </a:pPr>
            <a:r>
              <a:rPr lang="en-US" sz="1600" dirty="0" smtClean="0"/>
              <a:t>In </a:t>
            </a:r>
            <a:r>
              <a:rPr lang="en-US" sz="1600" dirty="0"/>
              <a:t>this experiment, you will perform a task that requires you to ignore distracting things, and we are going to assess how </a:t>
            </a:r>
            <a:r>
              <a:rPr lang="en-US" sz="1600" b="1" dirty="0"/>
              <a:t>effectively</a:t>
            </a:r>
            <a:r>
              <a:rPr lang="en-US" sz="1600" dirty="0"/>
              <a:t> you can do this. </a:t>
            </a:r>
            <a:endParaRPr lang="en-US" sz="1600" dirty="0" smtClean="0"/>
          </a:p>
          <a:p>
            <a:pPr marL="285750" indent="-285750">
              <a:buFont typeface="Arial" charset="0"/>
              <a:buChar char="•"/>
            </a:pPr>
            <a:endParaRPr lang="en-US" sz="1600" dirty="0">
              <a:effectLst/>
            </a:endParaRPr>
          </a:p>
          <a:p>
            <a:pPr marL="285750" indent="-285750">
              <a:buFont typeface="Arial" charset="0"/>
              <a:buChar char="•"/>
            </a:pPr>
            <a:r>
              <a:rPr lang="en-GB" sz="1600" dirty="0" smtClean="0">
                <a:effectLst/>
              </a:rPr>
              <a:t> Broadly the entire experiment will have 2 parts, a) </a:t>
            </a:r>
            <a:r>
              <a:rPr lang="en-GB" sz="1600" dirty="0"/>
              <a:t>A</a:t>
            </a:r>
            <a:r>
              <a:rPr lang="en-GB" sz="1600" dirty="0" smtClean="0">
                <a:effectLst/>
              </a:rPr>
              <a:t> Learning Phase, and b) </a:t>
            </a:r>
            <a:r>
              <a:rPr lang="en-GB" sz="1600" dirty="0" smtClean="0"/>
              <a:t>An</a:t>
            </a:r>
            <a:r>
              <a:rPr lang="en-GB" sz="1600" dirty="0" smtClean="0">
                <a:effectLst/>
              </a:rPr>
              <a:t> Experimental Phase.</a:t>
            </a:r>
          </a:p>
          <a:p>
            <a:pPr marL="285750" indent="-285750">
              <a:buFont typeface="Arial" charset="0"/>
              <a:buChar char="•"/>
            </a:pPr>
            <a:endParaRPr lang="en-GB" sz="1600" dirty="0"/>
          </a:p>
          <a:p>
            <a:pPr marL="285750" indent="-285750">
              <a:buFont typeface="Arial" charset="0"/>
              <a:buChar char="•"/>
            </a:pPr>
            <a:r>
              <a:rPr lang="en-US" sz="1600" dirty="0"/>
              <a:t>Particulars about </a:t>
            </a:r>
            <a:r>
              <a:rPr lang="en-US" sz="1600" dirty="0" smtClean="0"/>
              <a:t>each part </a:t>
            </a:r>
            <a:r>
              <a:rPr lang="en-US" sz="1600" dirty="0"/>
              <a:t>will be given to you in the coming sections</a:t>
            </a:r>
            <a:r>
              <a:rPr lang="en-US" sz="1600" dirty="0" smtClean="0"/>
              <a:t>.</a:t>
            </a:r>
            <a:endParaRPr lang="en-GB" sz="1600" dirty="0" smtClean="0">
              <a:effectLst/>
            </a:endParaRPr>
          </a:p>
          <a:p>
            <a:pPr marL="285750" indent="-285750">
              <a:buFont typeface="Arial" charset="0"/>
              <a:buChar char="•"/>
            </a:pPr>
            <a:endParaRPr lang="en-GB" sz="1600" dirty="0"/>
          </a:p>
          <a:p>
            <a:pPr marL="285750" indent="-285750">
              <a:buFont typeface="Arial" charset="0"/>
              <a:buChar char="•"/>
            </a:pPr>
            <a:r>
              <a:rPr lang="en-GB" sz="1600" dirty="0" smtClean="0"/>
              <a:t>The experiment will take ~1hour to complete.</a:t>
            </a:r>
            <a:endParaRPr lang="en-GB" sz="1600" dirty="0" smtClean="0">
              <a:effectLst/>
            </a:endParaRPr>
          </a:p>
        </p:txBody>
      </p:sp>
      <p:sp>
        <p:nvSpPr>
          <p:cNvPr id="2" name="TextBox 1"/>
          <p:cNvSpPr txBox="1"/>
          <p:nvPr/>
        </p:nvSpPr>
        <p:spPr>
          <a:xfrm>
            <a:off x="8633012" y="2968590"/>
            <a:ext cx="2052917" cy="369332"/>
          </a:xfrm>
          <a:prstGeom prst="rect">
            <a:avLst/>
          </a:prstGeom>
          <a:noFill/>
        </p:spPr>
        <p:txBody>
          <a:bodyPr wrap="square" rtlCol="0">
            <a:spAutoFit/>
          </a:bodyPr>
          <a:lstStyle/>
          <a:p>
            <a:r>
              <a:rPr lang="en-US" smtClean="0"/>
              <a:t>[Consent Form]</a:t>
            </a:r>
            <a:endParaRPr lang="en-US"/>
          </a:p>
        </p:txBody>
      </p:sp>
      <p:sp>
        <p:nvSpPr>
          <p:cNvPr id="6" name="TextBox 5"/>
          <p:cNvSpPr txBox="1"/>
          <p:nvPr/>
        </p:nvSpPr>
        <p:spPr>
          <a:xfrm>
            <a:off x="730624" y="5711575"/>
            <a:ext cx="5499847" cy="1077218"/>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charset="0"/>
              <a:buNone/>
              <a:tabLst/>
              <a:defRPr/>
            </a:pPr>
            <a:r>
              <a:rPr lang="en-US" sz="1600" b="1" dirty="0" smtClean="0"/>
              <a:t>Note:</a:t>
            </a:r>
          </a:p>
          <a:p>
            <a:pPr marR="0" lvl="0" defTabSz="914400" eaLnBrk="1" fontAlgn="auto" latinLnBrk="0" hangingPunct="1">
              <a:lnSpc>
                <a:spcPct val="100000"/>
              </a:lnSpc>
              <a:spcBef>
                <a:spcPts val="0"/>
              </a:spcBef>
              <a:spcAft>
                <a:spcPts val="0"/>
              </a:spcAft>
              <a:buClrTx/>
              <a:buSzTx/>
              <a:tabLst/>
              <a:defRPr/>
            </a:pPr>
            <a:r>
              <a:rPr lang="en-US" sz="1600" b="1" dirty="0" smtClean="0"/>
              <a:t>Part A of this experiment involves learning word-pairs and you might be discontinued if the performance is not adequate in this Phase (i.e. if accuracy &lt; 50%)</a:t>
            </a:r>
          </a:p>
        </p:txBody>
      </p:sp>
      <p:sp>
        <p:nvSpPr>
          <p:cNvPr id="7" name="TextBox 6"/>
          <p:cNvSpPr txBox="1"/>
          <p:nvPr/>
        </p:nvSpPr>
        <p:spPr>
          <a:xfrm>
            <a:off x="6751520" y="5957796"/>
            <a:ext cx="5430417" cy="584775"/>
          </a:xfrm>
          <a:prstGeom prst="rect">
            <a:avLst/>
          </a:prstGeom>
          <a:noFill/>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lang="en-US" sz="1600" b="1" dirty="0" smtClean="0"/>
              <a:t>By clicking on “Next” you are consenting to participate in this study.</a:t>
            </a:r>
          </a:p>
        </p:txBody>
      </p:sp>
    </p:spTree>
    <p:extLst>
      <p:ext uri="{BB962C8B-B14F-4D97-AF65-F5344CB8AC3E}">
        <p14:creationId xmlns:p14="http://schemas.microsoft.com/office/powerpoint/2010/main" val="36191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Phase </a:t>
            </a:r>
            <a:r>
              <a:rPr lang="en-US" sz="3600" dirty="0"/>
              <a:t>1</a:t>
            </a:r>
            <a:r>
              <a:rPr lang="en-US" sz="3600" dirty="0" smtClean="0"/>
              <a:t>: Learning Word Pairs</a:t>
            </a:r>
            <a:endParaRPr lang="en-US" sz="3600" dirty="0"/>
          </a:p>
        </p:txBody>
      </p:sp>
      <p:sp>
        <p:nvSpPr>
          <p:cNvPr id="4" name="TextBox 3"/>
          <p:cNvSpPr txBox="1"/>
          <p:nvPr/>
        </p:nvSpPr>
        <p:spPr>
          <a:xfrm>
            <a:off x="730624" y="878542"/>
            <a:ext cx="10932458" cy="1077218"/>
          </a:xfrm>
          <a:prstGeom prst="rect">
            <a:avLst/>
          </a:prstGeom>
          <a:noFill/>
        </p:spPr>
        <p:txBody>
          <a:bodyPr wrap="square" rtlCol="0">
            <a:spAutoFit/>
          </a:bodyPr>
          <a:lstStyle/>
          <a:p>
            <a:pPr marL="285750" indent="-285750">
              <a:buFont typeface="Arial" charset="0"/>
              <a:buChar char="•"/>
            </a:pPr>
            <a:r>
              <a:rPr lang="en-US" sz="1600" dirty="0"/>
              <a:t>In this first phase of the experiment, you will be learning word pairs that we will use in the later test of your attention. </a:t>
            </a:r>
            <a:endParaRPr lang="en-US" sz="1600" dirty="0" smtClean="0"/>
          </a:p>
          <a:p>
            <a:pPr marL="285750" indent="-285750">
              <a:buFont typeface="Arial" charset="0"/>
              <a:buChar char="•"/>
            </a:pPr>
            <a:endParaRPr lang="en-US" sz="1600" dirty="0"/>
          </a:p>
          <a:p>
            <a:pPr marL="285750" indent="-285750">
              <a:buFont typeface="Arial" charset="0"/>
              <a:buChar char="•"/>
            </a:pPr>
            <a:r>
              <a:rPr lang="en-US" sz="1600" dirty="0" smtClean="0"/>
              <a:t>Each </a:t>
            </a:r>
            <a:r>
              <a:rPr lang="en-US" sz="1600" dirty="0"/>
              <a:t>word pair, (e.g. LINT CURTAIN), will appear on the screen for 2 </a:t>
            </a:r>
            <a:r>
              <a:rPr lang="en-US" sz="1600" dirty="0" smtClean="0"/>
              <a:t>seconds and presented as shown below. We will from now call the left-hand word the “</a:t>
            </a:r>
            <a:r>
              <a:rPr lang="en-US" sz="1600" b="1" dirty="0" smtClean="0"/>
              <a:t>Hint</a:t>
            </a:r>
            <a:r>
              <a:rPr lang="en-US" sz="1600" dirty="0" smtClean="0"/>
              <a:t>” word and the right hand word the “</a:t>
            </a:r>
            <a:r>
              <a:rPr lang="en-US" sz="1600" b="1" dirty="0" smtClean="0"/>
              <a:t>Response</a:t>
            </a:r>
            <a:r>
              <a:rPr lang="en-US" sz="1600" dirty="0" smtClean="0"/>
              <a:t>” word.</a:t>
            </a:r>
            <a:endParaRPr lang="en-GB" sz="1600" dirty="0"/>
          </a:p>
        </p:txBody>
      </p:sp>
      <p:sp>
        <p:nvSpPr>
          <p:cNvPr id="5" name="Rectangle 4"/>
          <p:cNvSpPr>
            <a:spLocks noChangeAspect="1"/>
          </p:cNvSpPr>
          <p:nvPr/>
        </p:nvSpPr>
        <p:spPr>
          <a:xfrm>
            <a:off x="2595960" y="2116253"/>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chemeClr val="tx1"/>
                </a:solidFill>
              </a:rPr>
              <a:t>+</a:t>
            </a:r>
            <a:endParaRPr lang="en-US" sz="3600">
              <a:solidFill>
                <a:schemeClr val="tx1"/>
              </a:solidFill>
            </a:endParaRPr>
          </a:p>
        </p:txBody>
      </p:sp>
      <p:sp>
        <p:nvSpPr>
          <p:cNvPr id="6" name="Rectangle 5"/>
          <p:cNvSpPr>
            <a:spLocks noChangeAspect="1"/>
          </p:cNvSpPr>
          <p:nvPr/>
        </p:nvSpPr>
        <p:spPr>
          <a:xfrm>
            <a:off x="5231584" y="2116253"/>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LINT</a:t>
            </a:r>
          </a:p>
          <a:p>
            <a:pPr algn="ctr"/>
            <a:endParaRPr lang="en-US" sz="2000" dirty="0">
              <a:solidFill>
                <a:schemeClr val="tx1"/>
              </a:solidFill>
            </a:endParaRPr>
          </a:p>
        </p:txBody>
      </p:sp>
      <p:sp>
        <p:nvSpPr>
          <p:cNvPr id="7" name="Rectangle 6"/>
          <p:cNvSpPr>
            <a:spLocks noChangeAspect="1"/>
          </p:cNvSpPr>
          <p:nvPr/>
        </p:nvSpPr>
        <p:spPr>
          <a:xfrm>
            <a:off x="7867208" y="2116253"/>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LINT</a:t>
            </a:r>
          </a:p>
          <a:p>
            <a:pPr algn="ctr"/>
            <a:r>
              <a:rPr lang="en-US" sz="2000" dirty="0" smtClean="0">
                <a:solidFill>
                  <a:srgbClr val="00B050"/>
                </a:solidFill>
              </a:rPr>
              <a:t>CURTAIN</a:t>
            </a:r>
            <a:endParaRPr lang="en-US" sz="2000" dirty="0">
              <a:solidFill>
                <a:srgbClr val="00B050"/>
              </a:solidFill>
            </a:endParaRPr>
          </a:p>
        </p:txBody>
      </p:sp>
      <p:sp>
        <p:nvSpPr>
          <p:cNvPr id="8" name="TextBox 7"/>
          <p:cNvSpPr txBox="1"/>
          <p:nvPr/>
        </p:nvSpPr>
        <p:spPr>
          <a:xfrm>
            <a:off x="2227860" y="3073525"/>
            <a:ext cx="2259107" cy="523220"/>
          </a:xfrm>
          <a:prstGeom prst="rect">
            <a:avLst/>
          </a:prstGeom>
          <a:noFill/>
        </p:spPr>
        <p:txBody>
          <a:bodyPr wrap="square" rtlCol="0">
            <a:spAutoFit/>
          </a:bodyPr>
          <a:lstStyle/>
          <a:p>
            <a:pPr algn="ctr"/>
            <a:r>
              <a:rPr lang="en-US" sz="1400" dirty="0" smtClean="0"/>
              <a:t>A plus sign appears, pay attention.</a:t>
            </a:r>
            <a:endParaRPr lang="en-US" sz="1400" dirty="0"/>
          </a:p>
        </p:txBody>
      </p:sp>
      <p:sp>
        <p:nvSpPr>
          <p:cNvPr id="9" name="TextBox 8"/>
          <p:cNvSpPr txBox="1"/>
          <p:nvPr/>
        </p:nvSpPr>
        <p:spPr>
          <a:xfrm>
            <a:off x="4748707" y="3056655"/>
            <a:ext cx="2488661" cy="523220"/>
          </a:xfrm>
          <a:prstGeom prst="rect">
            <a:avLst/>
          </a:prstGeom>
          <a:noFill/>
        </p:spPr>
        <p:txBody>
          <a:bodyPr wrap="square" rtlCol="0">
            <a:spAutoFit/>
          </a:bodyPr>
          <a:lstStyle/>
          <a:p>
            <a:pPr algn="ctr"/>
            <a:r>
              <a:rPr lang="en-US" sz="1400" dirty="0" smtClean="0"/>
              <a:t>The </a:t>
            </a:r>
            <a:r>
              <a:rPr lang="en-US" sz="1400" i="1" dirty="0"/>
              <a:t>H</a:t>
            </a:r>
            <a:r>
              <a:rPr lang="en-US" sz="1400" i="1" dirty="0" smtClean="0"/>
              <a:t>int</a:t>
            </a:r>
            <a:r>
              <a:rPr lang="en-US" sz="1400" dirty="0" smtClean="0"/>
              <a:t> word appears first on the screen.</a:t>
            </a:r>
            <a:endParaRPr lang="en-US" sz="1400" dirty="0"/>
          </a:p>
        </p:txBody>
      </p:sp>
      <p:sp>
        <p:nvSpPr>
          <p:cNvPr id="10" name="TextBox 9"/>
          <p:cNvSpPr txBox="1"/>
          <p:nvPr/>
        </p:nvSpPr>
        <p:spPr>
          <a:xfrm>
            <a:off x="7352145" y="3073525"/>
            <a:ext cx="2854448" cy="523220"/>
          </a:xfrm>
          <a:prstGeom prst="rect">
            <a:avLst/>
          </a:prstGeom>
          <a:noFill/>
        </p:spPr>
        <p:txBody>
          <a:bodyPr wrap="square" rtlCol="0">
            <a:spAutoFit/>
          </a:bodyPr>
          <a:lstStyle/>
          <a:p>
            <a:pPr algn="ctr"/>
            <a:r>
              <a:rPr lang="en-US" sz="1400" dirty="0" smtClean="0"/>
              <a:t>The </a:t>
            </a:r>
            <a:r>
              <a:rPr lang="en-US" sz="1400" i="1" dirty="0" smtClean="0"/>
              <a:t>Response</a:t>
            </a:r>
            <a:r>
              <a:rPr lang="en-US" sz="1400" dirty="0" smtClean="0"/>
              <a:t> word appears next in green just below the </a:t>
            </a:r>
            <a:r>
              <a:rPr lang="en-US" sz="1400" i="1" dirty="0" smtClean="0"/>
              <a:t>Hint</a:t>
            </a:r>
            <a:r>
              <a:rPr lang="en-US" sz="1400" dirty="0" smtClean="0"/>
              <a:t> word.</a:t>
            </a:r>
            <a:endParaRPr lang="en-US" sz="1400" dirty="0"/>
          </a:p>
        </p:txBody>
      </p:sp>
      <p:sp>
        <p:nvSpPr>
          <p:cNvPr id="11" name="TextBox 10"/>
          <p:cNvSpPr txBox="1"/>
          <p:nvPr/>
        </p:nvSpPr>
        <p:spPr>
          <a:xfrm>
            <a:off x="730624" y="3716475"/>
            <a:ext cx="10932458" cy="2800767"/>
          </a:xfrm>
          <a:prstGeom prst="rect">
            <a:avLst/>
          </a:prstGeom>
          <a:noFill/>
        </p:spPr>
        <p:txBody>
          <a:bodyPr wrap="square" rtlCol="0">
            <a:spAutoFit/>
          </a:bodyPr>
          <a:lstStyle/>
          <a:p>
            <a:pPr marL="285750" indent="-285750">
              <a:buFont typeface="Arial" charset="0"/>
              <a:buChar char="•"/>
            </a:pPr>
            <a:r>
              <a:rPr lang="en-US" sz="1600" dirty="0" smtClean="0"/>
              <a:t>During that time, your task is to learn the two words so that when you are given the </a:t>
            </a:r>
            <a:r>
              <a:rPr lang="en-US" sz="1600" i="1" dirty="0"/>
              <a:t>H</a:t>
            </a:r>
            <a:r>
              <a:rPr lang="en-US" sz="1600" i="1" dirty="0" smtClean="0"/>
              <a:t>int</a:t>
            </a:r>
            <a:r>
              <a:rPr lang="en-US" sz="1600" dirty="0" smtClean="0"/>
              <a:t> word (e.g. LINT), you can recall the </a:t>
            </a:r>
            <a:r>
              <a:rPr lang="en-US" sz="1600" i="1" dirty="0"/>
              <a:t>R</a:t>
            </a:r>
            <a:r>
              <a:rPr lang="en-US" sz="1600" i="1" dirty="0" smtClean="0"/>
              <a:t>esponse</a:t>
            </a:r>
            <a:r>
              <a:rPr lang="en-US" sz="1600" dirty="0" smtClean="0"/>
              <a:t> word (e.g. CURTAIN).</a:t>
            </a:r>
          </a:p>
          <a:p>
            <a:pPr marL="285750" indent="-285750">
              <a:buFont typeface="Arial" charset="0"/>
              <a:buChar char="•"/>
            </a:pPr>
            <a:endParaRPr lang="en-US" sz="1600" dirty="0"/>
          </a:p>
          <a:p>
            <a:pPr marL="285750" indent="-285750">
              <a:buFont typeface="Arial" charset="0"/>
              <a:buChar char="•"/>
            </a:pPr>
            <a:r>
              <a:rPr lang="en-US" sz="1600" dirty="0" smtClean="0"/>
              <a:t>Between every few set of words, you will be given the opportunity to reinforce the learning of the word pairs just previously shown. </a:t>
            </a:r>
          </a:p>
          <a:p>
            <a:pPr marL="285750" indent="-285750">
              <a:buFont typeface="Arial" charset="0"/>
              <a:buChar char="•"/>
            </a:pPr>
            <a:endParaRPr lang="en-US" sz="1600" dirty="0"/>
          </a:p>
          <a:p>
            <a:pPr marL="285750" indent="-285750">
              <a:buFont typeface="Arial" charset="0"/>
              <a:buChar char="•"/>
            </a:pPr>
            <a:r>
              <a:rPr lang="en-US" sz="1600" dirty="0" smtClean="0"/>
              <a:t>You will be presented with the </a:t>
            </a:r>
            <a:r>
              <a:rPr lang="en-US" sz="1600" i="1" dirty="0"/>
              <a:t>H</a:t>
            </a:r>
            <a:r>
              <a:rPr lang="en-US" sz="1600" i="1" dirty="0" smtClean="0"/>
              <a:t>int</a:t>
            </a:r>
            <a:r>
              <a:rPr lang="en-US" sz="1600" dirty="0" smtClean="0"/>
              <a:t> word and probed to quickly think and say </a:t>
            </a:r>
            <a:r>
              <a:rPr lang="en-US" sz="1600" b="1" dirty="0" smtClean="0"/>
              <a:t>out loud</a:t>
            </a:r>
            <a:r>
              <a:rPr lang="en-US" sz="1600" dirty="0" smtClean="0"/>
              <a:t> the </a:t>
            </a:r>
            <a:r>
              <a:rPr lang="en-US" sz="1600" i="1" dirty="0"/>
              <a:t>R</a:t>
            </a:r>
            <a:r>
              <a:rPr lang="en-US" sz="1600" i="1" dirty="0" smtClean="0"/>
              <a:t>esponse</a:t>
            </a:r>
            <a:r>
              <a:rPr lang="en-US" sz="1600" dirty="0" smtClean="0"/>
              <a:t> word. A ‘Reveal’ button will appear which upon clicking will provide the correct answer. Use this to reinforce the knowledge of the word pair.</a:t>
            </a:r>
          </a:p>
          <a:p>
            <a:pPr marL="285750" indent="-285750">
              <a:buFont typeface="Arial" charset="0"/>
              <a:buChar char="•"/>
            </a:pPr>
            <a:endParaRPr lang="en-US" sz="1600" dirty="0"/>
          </a:p>
          <a:p>
            <a:pPr marL="285750" indent="-285750">
              <a:buFont typeface="Arial" charset="0"/>
              <a:buChar char="•"/>
            </a:pPr>
            <a:r>
              <a:rPr lang="en-US" sz="1600" dirty="0" smtClean="0"/>
              <a:t>After a few rounds of this learning and reinforcing, you will be given a final recall test where you will be presented the </a:t>
            </a:r>
            <a:r>
              <a:rPr lang="en-US" sz="1600" i="1" dirty="0" smtClean="0"/>
              <a:t>Hint</a:t>
            </a:r>
            <a:r>
              <a:rPr lang="en-US" sz="1600" dirty="0" smtClean="0"/>
              <a:t> words one by one and asked to type in the associated </a:t>
            </a:r>
            <a:r>
              <a:rPr lang="en-US" sz="1600" i="1" dirty="0"/>
              <a:t>R</a:t>
            </a:r>
            <a:r>
              <a:rPr lang="en-US" sz="1600" i="1" dirty="0" smtClean="0"/>
              <a:t>esponse</a:t>
            </a:r>
            <a:r>
              <a:rPr lang="en-US" sz="1600" dirty="0" smtClean="0"/>
              <a:t> word.</a:t>
            </a:r>
            <a:endParaRPr lang="en-GB" sz="1600" dirty="0"/>
          </a:p>
        </p:txBody>
      </p:sp>
    </p:spTree>
    <p:extLst>
      <p:ext uri="{BB962C8B-B14F-4D97-AF65-F5344CB8AC3E}">
        <p14:creationId xmlns:p14="http://schemas.microsoft.com/office/powerpoint/2010/main" val="317604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Phase </a:t>
            </a:r>
            <a:r>
              <a:rPr lang="en-US" sz="3600" dirty="0"/>
              <a:t>1</a:t>
            </a:r>
            <a:r>
              <a:rPr lang="en-US" sz="3600" dirty="0" smtClean="0"/>
              <a:t>: Learning Word Pairs</a:t>
            </a:r>
            <a:endParaRPr lang="en-US" sz="3600" dirty="0"/>
          </a:p>
        </p:txBody>
      </p:sp>
      <p:sp>
        <p:nvSpPr>
          <p:cNvPr id="4" name="TextBox 3"/>
          <p:cNvSpPr txBox="1"/>
          <p:nvPr/>
        </p:nvSpPr>
        <p:spPr>
          <a:xfrm>
            <a:off x="730624" y="878542"/>
            <a:ext cx="10932458" cy="1077218"/>
          </a:xfrm>
          <a:prstGeom prst="rect">
            <a:avLst/>
          </a:prstGeom>
          <a:noFill/>
        </p:spPr>
        <p:txBody>
          <a:bodyPr wrap="square" rtlCol="0">
            <a:spAutoFit/>
          </a:bodyPr>
          <a:lstStyle/>
          <a:p>
            <a:pPr marL="285750" indent="-285750">
              <a:buFont typeface="Arial" charset="0"/>
              <a:buChar char="•"/>
            </a:pPr>
            <a:r>
              <a:rPr lang="en-US" sz="1600" dirty="0"/>
              <a:t>In this first phase of the experiment, you will be learning word pairs that we will use in the later test of your attention. </a:t>
            </a:r>
            <a:endParaRPr lang="en-US" sz="1600" dirty="0" smtClean="0"/>
          </a:p>
          <a:p>
            <a:pPr marL="285750" indent="-285750">
              <a:buFont typeface="Arial" charset="0"/>
              <a:buChar char="•"/>
            </a:pPr>
            <a:endParaRPr lang="en-US" sz="1600" dirty="0"/>
          </a:p>
          <a:p>
            <a:pPr marL="285750" indent="-285750">
              <a:buFont typeface="Arial" charset="0"/>
              <a:buChar char="•"/>
            </a:pPr>
            <a:r>
              <a:rPr lang="en-US" sz="1600" dirty="0" smtClean="0"/>
              <a:t>Each </a:t>
            </a:r>
            <a:r>
              <a:rPr lang="en-US" sz="1600" dirty="0"/>
              <a:t>word pair, (e.g. LINT CURTAIN), will appear on the screen for 2 </a:t>
            </a:r>
            <a:r>
              <a:rPr lang="en-US" sz="1600" dirty="0" smtClean="0"/>
              <a:t>seconds and presented as shown below. We will from now call the left-hand word the “</a:t>
            </a:r>
            <a:r>
              <a:rPr lang="en-US" sz="1600" b="1" dirty="0" smtClean="0"/>
              <a:t>Hint</a:t>
            </a:r>
            <a:r>
              <a:rPr lang="en-US" sz="1600" dirty="0" smtClean="0"/>
              <a:t>” word and the right hand word the “</a:t>
            </a:r>
            <a:r>
              <a:rPr lang="en-US" sz="1600" b="1" dirty="0" smtClean="0"/>
              <a:t>Response</a:t>
            </a:r>
            <a:r>
              <a:rPr lang="en-US" sz="1600" dirty="0" smtClean="0"/>
              <a:t>” word.</a:t>
            </a:r>
            <a:endParaRPr lang="en-GB" sz="1600" dirty="0"/>
          </a:p>
        </p:txBody>
      </p:sp>
      <p:sp>
        <p:nvSpPr>
          <p:cNvPr id="5" name="Rectangle 4"/>
          <p:cNvSpPr>
            <a:spLocks noChangeAspect="1"/>
          </p:cNvSpPr>
          <p:nvPr/>
        </p:nvSpPr>
        <p:spPr>
          <a:xfrm>
            <a:off x="36810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chemeClr val="tx1"/>
                </a:solidFill>
              </a:rPr>
              <a:t>+</a:t>
            </a:r>
            <a:endParaRPr lang="en-US" sz="3600">
              <a:solidFill>
                <a:schemeClr val="tx1"/>
              </a:solidFill>
            </a:endParaRPr>
          </a:p>
        </p:txBody>
      </p:sp>
      <p:sp>
        <p:nvSpPr>
          <p:cNvPr id="6" name="Rectangle 5"/>
          <p:cNvSpPr>
            <a:spLocks noChangeAspect="1"/>
          </p:cNvSpPr>
          <p:nvPr/>
        </p:nvSpPr>
        <p:spPr>
          <a:xfrm>
            <a:off x="2617225"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LINT</a:t>
            </a:r>
          </a:p>
          <a:p>
            <a:pPr algn="ctr"/>
            <a:endParaRPr lang="en-US" sz="2000" dirty="0">
              <a:solidFill>
                <a:schemeClr val="tx1"/>
              </a:solidFill>
            </a:endParaRPr>
          </a:p>
        </p:txBody>
      </p:sp>
      <p:sp>
        <p:nvSpPr>
          <p:cNvPr id="7" name="Rectangle 6"/>
          <p:cNvSpPr>
            <a:spLocks noChangeAspect="1"/>
          </p:cNvSpPr>
          <p:nvPr/>
        </p:nvSpPr>
        <p:spPr>
          <a:xfrm>
            <a:off x="5045460" y="2361350"/>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LINT</a:t>
            </a:r>
          </a:p>
          <a:p>
            <a:pPr algn="ctr"/>
            <a:r>
              <a:rPr lang="en-US" sz="2000" dirty="0" smtClean="0">
                <a:solidFill>
                  <a:srgbClr val="00B050"/>
                </a:solidFill>
              </a:rPr>
              <a:t>CURTAIN</a:t>
            </a:r>
            <a:endParaRPr lang="en-US" sz="2000" dirty="0">
              <a:solidFill>
                <a:srgbClr val="00B050"/>
              </a:solidFill>
            </a:endParaRPr>
          </a:p>
        </p:txBody>
      </p:sp>
      <p:sp>
        <p:nvSpPr>
          <p:cNvPr id="8" name="TextBox 7"/>
          <p:cNvSpPr txBox="1"/>
          <p:nvPr/>
        </p:nvSpPr>
        <p:spPr>
          <a:xfrm>
            <a:off x="0" y="3254562"/>
            <a:ext cx="2259107" cy="461665"/>
          </a:xfrm>
          <a:prstGeom prst="rect">
            <a:avLst/>
          </a:prstGeom>
          <a:noFill/>
        </p:spPr>
        <p:txBody>
          <a:bodyPr wrap="square" rtlCol="0">
            <a:spAutoFit/>
          </a:bodyPr>
          <a:lstStyle/>
          <a:p>
            <a:pPr algn="ctr"/>
            <a:r>
              <a:rPr lang="en-US" sz="1200" dirty="0" smtClean="0"/>
              <a:t>A plus sign appears, pay attention.</a:t>
            </a:r>
            <a:endParaRPr lang="en-US" sz="1200" dirty="0"/>
          </a:p>
        </p:txBody>
      </p:sp>
      <p:sp>
        <p:nvSpPr>
          <p:cNvPr id="9" name="TextBox 8"/>
          <p:cNvSpPr txBox="1"/>
          <p:nvPr/>
        </p:nvSpPr>
        <p:spPr>
          <a:xfrm>
            <a:off x="2134348" y="3237692"/>
            <a:ext cx="2488661" cy="461665"/>
          </a:xfrm>
          <a:prstGeom prst="rect">
            <a:avLst/>
          </a:prstGeom>
          <a:noFill/>
        </p:spPr>
        <p:txBody>
          <a:bodyPr wrap="square" rtlCol="0">
            <a:spAutoFit/>
          </a:bodyPr>
          <a:lstStyle/>
          <a:p>
            <a:pPr algn="ctr"/>
            <a:r>
              <a:rPr lang="en-US" sz="1200" dirty="0" smtClean="0"/>
              <a:t>The </a:t>
            </a:r>
            <a:r>
              <a:rPr lang="en-US" sz="1200" i="1" dirty="0"/>
              <a:t>H</a:t>
            </a:r>
            <a:r>
              <a:rPr lang="en-US" sz="1200" i="1" dirty="0" smtClean="0"/>
              <a:t>int</a:t>
            </a:r>
            <a:r>
              <a:rPr lang="en-US" sz="1200" dirty="0" smtClean="0"/>
              <a:t> word appears first on the screen.</a:t>
            </a:r>
            <a:endParaRPr lang="en-US" sz="1200" dirty="0"/>
          </a:p>
        </p:txBody>
      </p:sp>
      <p:sp>
        <p:nvSpPr>
          <p:cNvPr id="10" name="TextBox 9"/>
          <p:cNvSpPr txBox="1"/>
          <p:nvPr/>
        </p:nvSpPr>
        <p:spPr>
          <a:xfrm>
            <a:off x="4530397" y="3254562"/>
            <a:ext cx="2854448" cy="461665"/>
          </a:xfrm>
          <a:prstGeom prst="rect">
            <a:avLst/>
          </a:prstGeom>
          <a:noFill/>
        </p:spPr>
        <p:txBody>
          <a:bodyPr wrap="square" rtlCol="0">
            <a:spAutoFit/>
          </a:bodyPr>
          <a:lstStyle/>
          <a:p>
            <a:pPr algn="ctr"/>
            <a:r>
              <a:rPr lang="en-US" sz="1200" dirty="0" smtClean="0"/>
              <a:t>The </a:t>
            </a:r>
            <a:r>
              <a:rPr lang="en-US" sz="1200" i="1" dirty="0" smtClean="0"/>
              <a:t>Response</a:t>
            </a:r>
            <a:r>
              <a:rPr lang="en-US" sz="1200" dirty="0" smtClean="0"/>
              <a:t> word appears next in green just below the </a:t>
            </a:r>
            <a:r>
              <a:rPr lang="en-US" sz="1200" i="1" dirty="0" smtClean="0"/>
              <a:t>Hint</a:t>
            </a:r>
            <a:r>
              <a:rPr lang="en-US" sz="1200" dirty="0" smtClean="0"/>
              <a:t> word.</a:t>
            </a:r>
            <a:endParaRPr lang="en-US" sz="1200" dirty="0"/>
          </a:p>
        </p:txBody>
      </p:sp>
      <p:sp>
        <p:nvSpPr>
          <p:cNvPr id="12" name="TextBox 11"/>
          <p:cNvSpPr txBox="1"/>
          <p:nvPr/>
        </p:nvSpPr>
        <p:spPr>
          <a:xfrm>
            <a:off x="7384845" y="2395851"/>
            <a:ext cx="4623009" cy="830997"/>
          </a:xfrm>
          <a:prstGeom prst="rect">
            <a:avLst/>
          </a:prstGeom>
          <a:noFill/>
        </p:spPr>
        <p:txBody>
          <a:bodyPr wrap="square" rtlCol="0">
            <a:spAutoFit/>
          </a:bodyPr>
          <a:lstStyle/>
          <a:p>
            <a:r>
              <a:rPr lang="en-US" sz="1600" dirty="0" smtClean="0"/>
              <a:t>Learn the two words, so that when you are given the </a:t>
            </a:r>
            <a:r>
              <a:rPr lang="en-US" sz="1600" i="1" dirty="0" smtClean="0"/>
              <a:t>Hint</a:t>
            </a:r>
            <a:r>
              <a:rPr lang="en-US" sz="1600" dirty="0" smtClean="0"/>
              <a:t> word (e.g. LINT), you can recall the </a:t>
            </a:r>
            <a:r>
              <a:rPr lang="en-US" sz="1600" i="1" dirty="0" smtClean="0"/>
              <a:t>Response</a:t>
            </a:r>
            <a:r>
              <a:rPr lang="en-US" sz="1600" dirty="0" smtClean="0"/>
              <a:t> word (e.g. CURTAIN).</a:t>
            </a:r>
          </a:p>
        </p:txBody>
      </p:sp>
      <p:cxnSp>
        <p:nvCxnSpPr>
          <p:cNvPr id="13" name="Straight Connector 12"/>
          <p:cNvCxnSpPr/>
          <p:nvPr/>
        </p:nvCxnSpPr>
        <p:spPr>
          <a:xfrm>
            <a:off x="3348371" y="3728719"/>
            <a:ext cx="0" cy="540000"/>
          </a:xfrm>
          <a:prstGeom prst="line">
            <a:avLst/>
          </a:prstGeom>
          <a:ln w="190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48371" y="3843071"/>
            <a:ext cx="2024907" cy="276999"/>
          </a:xfrm>
          <a:prstGeom prst="rect">
            <a:avLst/>
          </a:prstGeom>
          <a:noFill/>
        </p:spPr>
        <p:txBody>
          <a:bodyPr wrap="square" rtlCol="0">
            <a:spAutoFit/>
          </a:bodyPr>
          <a:lstStyle/>
          <a:p>
            <a:r>
              <a:rPr lang="en-US" sz="1200" dirty="0" smtClean="0"/>
              <a:t>Between every few words</a:t>
            </a:r>
          </a:p>
        </p:txBody>
      </p:sp>
      <p:sp>
        <p:nvSpPr>
          <p:cNvPr id="16" name="Rectangle 15"/>
          <p:cNvSpPr>
            <a:spLocks noChangeAspect="1"/>
          </p:cNvSpPr>
          <p:nvPr/>
        </p:nvSpPr>
        <p:spPr>
          <a:xfrm>
            <a:off x="368100"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smtClean="0">
                <a:solidFill>
                  <a:schemeClr val="tx1"/>
                </a:solidFill>
              </a:rPr>
              <a:t>+</a:t>
            </a:r>
            <a:endParaRPr lang="en-US" sz="3600">
              <a:solidFill>
                <a:schemeClr val="tx1"/>
              </a:solidFill>
            </a:endParaRPr>
          </a:p>
        </p:txBody>
      </p:sp>
      <p:sp>
        <p:nvSpPr>
          <p:cNvPr id="17" name="Rectangle 16"/>
          <p:cNvSpPr>
            <a:spLocks noChangeAspect="1"/>
          </p:cNvSpPr>
          <p:nvPr/>
        </p:nvSpPr>
        <p:spPr>
          <a:xfrm>
            <a:off x="2617225"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LINT</a:t>
            </a:r>
          </a:p>
          <a:p>
            <a:pPr algn="ctr"/>
            <a:r>
              <a:rPr lang="en-US" sz="1000" dirty="0" smtClean="0">
                <a:solidFill>
                  <a:schemeClr val="tx1"/>
                </a:solidFill>
              </a:rPr>
              <a:t>Say the Response word</a:t>
            </a:r>
            <a:endParaRPr lang="en-US" sz="1000" dirty="0">
              <a:solidFill>
                <a:schemeClr val="tx1"/>
              </a:solidFill>
            </a:endParaRPr>
          </a:p>
        </p:txBody>
      </p:sp>
      <p:sp>
        <p:nvSpPr>
          <p:cNvPr id="18" name="Rectangle 17"/>
          <p:cNvSpPr>
            <a:spLocks noChangeAspect="1"/>
          </p:cNvSpPr>
          <p:nvPr/>
        </p:nvSpPr>
        <p:spPr>
          <a:xfrm>
            <a:off x="5045460" y="4454734"/>
            <a:ext cx="1500000" cy="90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LINT</a:t>
            </a:r>
          </a:p>
          <a:p>
            <a:pPr algn="ctr"/>
            <a:r>
              <a:rPr lang="en-US" sz="1050" dirty="0">
                <a:solidFill>
                  <a:schemeClr val="tx1"/>
                </a:solidFill>
              </a:rPr>
              <a:t>Say the Response </a:t>
            </a:r>
            <a:r>
              <a:rPr lang="en-US" sz="1050" dirty="0" smtClean="0">
                <a:solidFill>
                  <a:schemeClr val="tx1"/>
                </a:solidFill>
              </a:rPr>
              <a:t>word</a:t>
            </a:r>
            <a:endParaRPr lang="en-US" sz="1100" dirty="0" smtClean="0">
              <a:solidFill>
                <a:schemeClr val="tx1"/>
              </a:solidFill>
            </a:endParaRPr>
          </a:p>
        </p:txBody>
      </p:sp>
      <p:sp>
        <p:nvSpPr>
          <p:cNvPr id="19" name="TextBox 18"/>
          <p:cNvSpPr txBox="1"/>
          <p:nvPr/>
        </p:nvSpPr>
        <p:spPr>
          <a:xfrm>
            <a:off x="2134348" y="5356460"/>
            <a:ext cx="2488661" cy="461665"/>
          </a:xfrm>
          <a:prstGeom prst="rect">
            <a:avLst/>
          </a:prstGeom>
          <a:noFill/>
        </p:spPr>
        <p:txBody>
          <a:bodyPr wrap="square" rtlCol="0">
            <a:spAutoFit/>
          </a:bodyPr>
          <a:lstStyle/>
          <a:p>
            <a:pPr algn="ctr"/>
            <a:r>
              <a:rPr lang="en-US" sz="1200" dirty="0" smtClean="0"/>
              <a:t>The </a:t>
            </a:r>
            <a:r>
              <a:rPr lang="en-US" sz="1200" i="1" dirty="0"/>
              <a:t>H</a:t>
            </a:r>
            <a:r>
              <a:rPr lang="en-US" sz="1200" i="1" dirty="0" smtClean="0"/>
              <a:t>int</a:t>
            </a:r>
            <a:r>
              <a:rPr lang="en-US" sz="1200" dirty="0" smtClean="0"/>
              <a:t> word appears, quickly think and </a:t>
            </a:r>
            <a:r>
              <a:rPr lang="en-US" sz="1200" b="1" dirty="0" smtClean="0"/>
              <a:t>say out loud</a:t>
            </a:r>
            <a:r>
              <a:rPr lang="en-US" sz="1200" dirty="0" smtClean="0"/>
              <a:t> the Response word</a:t>
            </a:r>
            <a:endParaRPr lang="en-US" sz="1200" dirty="0"/>
          </a:p>
        </p:txBody>
      </p:sp>
      <p:sp>
        <p:nvSpPr>
          <p:cNvPr id="20" name="TextBox 19"/>
          <p:cNvSpPr txBox="1"/>
          <p:nvPr/>
        </p:nvSpPr>
        <p:spPr>
          <a:xfrm>
            <a:off x="4530396" y="5354065"/>
            <a:ext cx="2854448" cy="461665"/>
          </a:xfrm>
          <a:prstGeom prst="rect">
            <a:avLst/>
          </a:prstGeom>
          <a:noFill/>
        </p:spPr>
        <p:txBody>
          <a:bodyPr wrap="square" rtlCol="0">
            <a:spAutoFit/>
          </a:bodyPr>
          <a:lstStyle/>
          <a:p>
            <a:pPr algn="ctr"/>
            <a:r>
              <a:rPr lang="en-US" sz="1200" dirty="0" smtClean="0"/>
              <a:t>A Reveal button appears, which upon clicking shows the correct answer</a:t>
            </a:r>
            <a:endParaRPr lang="en-US" sz="1200" dirty="0"/>
          </a:p>
        </p:txBody>
      </p:sp>
      <p:sp>
        <p:nvSpPr>
          <p:cNvPr id="21" name="TextBox 20"/>
          <p:cNvSpPr txBox="1"/>
          <p:nvPr/>
        </p:nvSpPr>
        <p:spPr>
          <a:xfrm>
            <a:off x="7384844" y="4405661"/>
            <a:ext cx="4623009" cy="830997"/>
          </a:xfrm>
          <a:prstGeom prst="rect">
            <a:avLst/>
          </a:prstGeom>
          <a:noFill/>
        </p:spPr>
        <p:txBody>
          <a:bodyPr wrap="square" rtlCol="0">
            <a:spAutoFit/>
          </a:bodyPr>
          <a:lstStyle/>
          <a:p>
            <a:r>
              <a:rPr lang="en-US" sz="1600" dirty="0" smtClean="0"/>
              <a:t>Opportunity </a:t>
            </a:r>
            <a:r>
              <a:rPr lang="en-US" sz="1600" dirty="0"/>
              <a:t>to reinforce the learning of the word pairs just previously </a:t>
            </a:r>
            <a:r>
              <a:rPr lang="en-US" sz="1600" dirty="0" smtClean="0"/>
              <a:t>shown by quickly thinking and saying out loud the Response word.</a:t>
            </a:r>
          </a:p>
        </p:txBody>
      </p:sp>
      <p:sp>
        <p:nvSpPr>
          <p:cNvPr id="22" name="TextBox 21"/>
          <p:cNvSpPr txBox="1"/>
          <p:nvPr/>
        </p:nvSpPr>
        <p:spPr>
          <a:xfrm>
            <a:off x="347583" y="2026734"/>
            <a:ext cx="1911524" cy="338554"/>
          </a:xfrm>
          <a:prstGeom prst="rect">
            <a:avLst/>
          </a:prstGeom>
          <a:noFill/>
        </p:spPr>
        <p:txBody>
          <a:bodyPr wrap="square" rtlCol="0">
            <a:spAutoFit/>
          </a:bodyPr>
          <a:lstStyle/>
          <a:p>
            <a:r>
              <a:rPr lang="en-US" sz="1600" b="1" smtClean="0"/>
              <a:t>LEARN WORD-PAIRS</a:t>
            </a:r>
            <a:endParaRPr lang="en-US" sz="1600" b="1" dirty="0" smtClean="0"/>
          </a:p>
        </p:txBody>
      </p:sp>
      <p:sp>
        <p:nvSpPr>
          <p:cNvPr id="23" name="TextBox 22"/>
          <p:cNvSpPr txBox="1"/>
          <p:nvPr/>
        </p:nvSpPr>
        <p:spPr>
          <a:xfrm>
            <a:off x="286008" y="4117581"/>
            <a:ext cx="2493049" cy="338554"/>
          </a:xfrm>
          <a:prstGeom prst="rect">
            <a:avLst/>
          </a:prstGeom>
          <a:noFill/>
        </p:spPr>
        <p:txBody>
          <a:bodyPr wrap="square" rtlCol="0">
            <a:spAutoFit/>
          </a:bodyPr>
          <a:lstStyle/>
          <a:p>
            <a:r>
              <a:rPr lang="en-US" sz="1600" b="1" dirty="0" smtClean="0"/>
              <a:t>REINFORCE LEARNING</a:t>
            </a:r>
          </a:p>
        </p:txBody>
      </p:sp>
      <p:sp>
        <p:nvSpPr>
          <p:cNvPr id="24" name="TextBox 23"/>
          <p:cNvSpPr txBox="1"/>
          <p:nvPr/>
        </p:nvSpPr>
        <p:spPr>
          <a:xfrm>
            <a:off x="118966" y="6322003"/>
            <a:ext cx="12007853" cy="584775"/>
          </a:xfrm>
          <a:prstGeom prst="rect">
            <a:avLst/>
          </a:prstGeom>
          <a:noFill/>
        </p:spPr>
        <p:txBody>
          <a:bodyPr wrap="square" rtlCol="0">
            <a:spAutoFit/>
          </a:bodyPr>
          <a:lstStyle/>
          <a:p>
            <a:r>
              <a:rPr lang="en-US" sz="1600" dirty="0" smtClean="0"/>
              <a:t>After </a:t>
            </a:r>
            <a:r>
              <a:rPr lang="en-US" sz="1600" dirty="0"/>
              <a:t>6</a:t>
            </a:r>
            <a:r>
              <a:rPr lang="en-US" sz="1600" dirty="0" smtClean="0"/>
              <a:t> </a:t>
            </a:r>
            <a:r>
              <a:rPr lang="en-US" sz="1600" dirty="0"/>
              <a:t>rounds of this learning and reinforcing, you will be given a </a:t>
            </a:r>
            <a:r>
              <a:rPr lang="en-US" sz="1600" b="1" dirty="0"/>
              <a:t>final recall test </a:t>
            </a:r>
            <a:r>
              <a:rPr lang="en-US" sz="1600" dirty="0"/>
              <a:t>where you will be presented the </a:t>
            </a:r>
            <a:r>
              <a:rPr lang="en-US" sz="1600" i="1" dirty="0"/>
              <a:t>Hint</a:t>
            </a:r>
            <a:r>
              <a:rPr lang="en-US" sz="1600" dirty="0"/>
              <a:t> words one by one and asked to type in the associated </a:t>
            </a:r>
            <a:r>
              <a:rPr lang="en-US" sz="1600" i="1" dirty="0"/>
              <a:t>Response</a:t>
            </a:r>
            <a:r>
              <a:rPr lang="en-US" sz="1600" dirty="0"/>
              <a:t> word.</a:t>
            </a:r>
            <a:endParaRPr lang="en-GB" sz="1600" dirty="0"/>
          </a:p>
        </p:txBody>
      </p:sp>
      <p:cxnSp>
        <p:nvCxnSpPr>
          <p:cNvPr id="25" name="Straight Connector 24"/>
          <p:cNvCxnSpPr/>
          <p:nvPr/>
        </p:nvCxnSpPr>
        <p:spPr>
          <a:xfrm>
            <a:off x="3340800" y="5873671"/>
            <a:ext cx="0" cy="354779"/>
          </a:xfrm>
          <a:prstGeom prst="line">
            <a:avLst/>
          </a:prstGeom>
          <a:ln w="19050">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0" y="5356459"/>
            <a:ext cx="2259107" cy="461665"/>
          </a:xfrm>
          <a:prstGeom prst="rect">
            <a:avLst/>
          </a:prstGeom>
          <a:noFill/>
        </p:spPr>
        <p:txBody>
          <a:bodyPr wrap="square" rtlCol="0">
            <a:spAutoFit/>
          </a:bodyPr>
          <a:lstStyle/>
          <a:p>
            <a:pPr algn="ctr"/>
            <a:r>
              <a:rPr lang="en-US" sz="1200" dirty="0" smtClean="0"/>
              <a:t>A plus sign appears, pay attention.</a:t>
            </a:r>
            <a:endParaRPr lang="en-US" sz="1200" dirty="0"/>
          </a:p>
        </p:txBody>
      </p:sp>
      <p:sp>
        <p:nvSpPr>
          <p:cNvPr id="29" name="Rounded Rectangle 28"/>
          <p:cNvSpPr>
            <a:spLocks noChangeAspect="1"/>
          </p:cNvSpPr>
          <p:nvPr/>
        </p:nvSpPr>
        <p:spPr>
          <a:xfrm>
            <a:off x="5570460" y="5167104"/>
            <a:ext cx="450000" cy="13208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smtClean="0">
                <a:solidFill>
                  <a:schemeClr val="tx1"/>
                </a:solidFill>
              </a:rPr>
              <a:t>Reveal</a:t>
            </a:r>
            <a:endParaRPr lang="en-US" sz="700">
              <a:solidFill>
                <a:schemeClr val="tx1"/>
              </a:solidFill>
            </a:endParaRPr>
          </a:p>
        </p:txBody>
      </p:sp>
    </p:spTree>
    <p:extLst>
      <p:ext uri="{BB962C8B-B14F-4D97-AF65-F5344CB8AC3E}">
        <p14:creationId xmlns:p14="http://schemas.microsoft.com/office/powerpoint/2010/main" val="903996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79058" y="71718"/>
            <a:ext cx="6687671" cy="646331"/>
          </a:xfrm>
          <a:prstGeom prst="rect">
            <a:avLst/>
          </a:prstGeom>
          <a:noFill/>
        </p:spPr>
        <p:txBody>
          <a:bodyPr wrap="square" rtlCol="0">
            <a:spAutoFit/>
          </a:bodyPr>
          <a:lstStyle/>
          <a:p>
            <a:pPr algn="ctr"/>
            <a:r>
              <a:rPr lang="en-US" sz="3600" dirty="0" smtClean="0"/>
              <a:t>Phase </a:t>
            </a:r>
            <a:r>
              <a:rPr lang="en-US" sz="3600" dirty="0"/>
              <a:t>1</a:t>
            </a:r>
            <a:r>
              <a:rPr lang="en-US" sz="3600" dirty="0" smtClean="0"/>
              <a:t>: Recall Test</a:t>
            </a:r>
            <a:endParaRPr lang="en-US" sz="3600" dirty="0"/>
          </a:p>
        </p:txBody>
      </p:sp>
      <p:sp>
        <p:nvSpPr>
          <p:cNvPr id="4" name="TextBox 3"/>
          <p:cNvSpPr txBox="1"/>
          <p:nvPr/>
        </p:nvSpPr>
        <p:spPr>
          <a:xfrm>
            <a:off x="684375" y="994919"/>
            <a:ext cx="10932458" cy="584775"/>
          </a:xfrm>
          <a:prstGeom prst="rect">
            <a:avLst/>
          </a:prstGeom>
          <a:noFill/>
        </p:spPr>
        <p:txBody>
          <a:bodyPr wrap="square" rtlCol="0">
            <a:spAutoFit/>
          </a:bodyPr>
          <a:lstStyle/>
          <a:p>
            <a:pPr marL="285750" indent="-285750">
              <a:buFont typeface="Arial" charset="0"/>
              <a:buChar char="•"/>
            </a:pPr>
            <a:r>
              <a:rPr lang="en-US" sz="1600" dirty="0"/>
              <a:t>N</a:t>
            </a:r>
            <a:r>
              <a:rPr lang="en-US" sz="1600" dirty="0" smtClean="0"/>
              <a:t>ow, </a:t>
            </a:r>
            <a:r>
              <a:rPr lang="en-US" sz="1600" dirty="0"/>
              <a:t>you will be given </a:t>
            </a:r>
            <a:r>
              <a:rPr lang="en-US" sz="1600" dirty="0" smtClean="0"/>
              <a:t>the </a:t>
            </a:r>
            <a:r>
              <a:rPr lang="en-US" sz="1600" dirty="0"/>
              <a:t>final recall test where you will be presented the </a:t>
            </a:r>
            <a:r>
              <a:rPr lang="en-US" sz="1600" i="1" dirty="0"/>
              <a:t>Hint</a:t>
            </a:r>
            <a:r>
              <a:rPr lang="en-US" sz="1600" dirty="0"/>
              <a:t> words one by one and asked to type in the associated </a:t>
            </a:r>
            <a:r>
              <a:rPr lang="en-US" sz="1600" i="1" dirty="0"/>
              <a:t>Response</a:t>
            </a:r>
            <a:r>
              <a:rPr lang="en-US" sz="1600" dirty="0"/>
              <a:t> word and </a:t>
            </a:r>
            <a:r>
              <a:rPr lang="en-US" sz="1600" dirty="0" smtClean="0"/>
              <a:t>click on </a:t>
            </a:r>
            <a:r>
              <a:rPr lang="en-US" sz="1600" dirty="0"/>
              <a:t>‘Continue’. </a:t>
            </a:r>
            <a:r>
              <a:rPr lang="en-US" sz="1600" dirty="0" smtClean="0"/>
              <a:t>The trials will appear on the screen as shown below.</a:t>
            </a:r>
            <a:endParaRPr lang="en-GB" sz="1600" b="1" dirty="0"/>
          </a:p>
        </p:txBody>
      </p:sp>
      <p:sp>
        <p:nvSpPr>
          <p:cNvPr id="14" name="TextBox 13"/>
          <p:cNvSpPr txBox="1"/>
          <p:nvPr/>
        </p:nvSpPr>
        <p:spPr>
          <a:xfrm>
            <a:off x="684375" y="5135603"/>
            <a:ext cx="10932458" cy="1323439"/>
          </a:xfrm>
          <a:prstGeom prst="rect">
            <a:avLst/>
          </a:prstGeom>
          <a:noFill/>
        </p:spPr>
        <p:txBody>
          <a:bodyPr wrap="square" rtlCol="0">
            <a:spAutoFit/>
          </a:bodyPr>
          <a:lstStyle/>
          <a:p>
            <a:r>
              <a:rPr lang="en-US" sz="1600" b="1" dirty="0" smtClean="0"/>
              <a:t>Few things to keep in mind:</a:t>
            </a:r>
          </a:p>
          <a:p>
            <a:endParaRPr lang="en-US" sz="1600" b="1" dirty="0" smtClean="0"/>
          </a:p>
          <a:p>
            <a:pPr marL="285750" indent="-285750">
              <a:buFont typeface="Arial" charset="0"/>
              <a:buChar char="•"/>
            </a:pPr>
            <a:r>
              <a:rPr lang="en-US" sz="1600" b="1" dirty="0" smtClean="0"/>
              <a:t>Type in the </a:t>
            </a:r>
            <a:r>
              <a:rPr lang="en-US" sz="1600" b="1" i="1" dirty="0" smtClean="0"/>
              <a:t>Response</a:t>
            </a:r>
            <a:r>
              <a:rPr lang="en-US" sz="1600" b="1" dirty="0" smtClean="0"/>
              <a:t> word in the space as quickly as possible and click Continue.</a:t>
            </a:r>
          </a:p>
          <a:p>
            <a:pPr marL="285750" indent="-285750">
              <a:buFont typeface="Arial" charset="0"/>
              <a:buChar char="•"/>
            </a:pPr>
            <a:r>
              <a:rPr lang="en-US" sz="1600" b="1" dirty="0" smtClean="0"/>
              <a:t>If you do not know the Response word, just click Continue to move onto the next trial.</a:t>
            </a:r>
          </a:p>
          <a:p>
            <a:pPr marL="285750" indent="-285750">
              <a:buFont typeface="Arial" charset="0"/>
              <a:buChar char="•"/>
            </a:pPr>
            <a:r>
              <a:rPr lang="en-US" sz="1600" b="1" dirty="0" smtClean="0">
                <a:solidFill>
                  <a:srgbClr val="FF0000"/>
                </a:solidFill>
              </a:rPr>
              <a:t>Please </a:t>
            </a:r>
            <a:r>
              <a:rPr lang="en-US" sz="1600" b="1" dirty="0">
                <a:solidFill>
                  <a:srgbClr val="FF0000"/>
                </a:solidFill>
              </a:rPr>
              <a:t>make sure to type in the word </a:t>
            </a:r>
            <a:r>
              <a:rPr lang="en-US" sz="1600" b="1" u="sng" dirty="0">
                <a:solidFill>
                  <a:srgbClr val="FF0000"/>
                </a:solidFill>
              </a:rPr>
              <a:t>correctly</a:t>
            </a:r>
            <a:r>
              <a:rPr lang="en-US" sz="1600" b="1" dirty="0">
                <a:solidFill>
                  <a:srgbClr val="FF0000"/>
                </a:solidFill>
              </a:rPr>
              <a:t> as typing mistakes are also considered as errors.</a:t>
            </a:r>
            <a:endParaRPr lang="en-GB" sz="1600" b="1" dirty="0">
              <a:solidFill>
                <a:srgbClr val="FF0000"/>
              </a:solidFill>
            </a:endParaRPr>
          </a:p>
        </p:txBody>
      </p:sp>
      <p:grpSp>
        <p:nvGrpSpPr>
          <p:cNvPr id="22" name="Group 21"/>
          <p:cNvGrpSpPr/>
          <p:nvPr/>
        </p:nvGrpSpPr>
        <p:grpSpPr>
          <a:xfrm>
            <a:off x="4006459" y="2113958"/>
            <a:ext cx="3600000" cy="2185483"/>
            <a:chOff x="4006459" y="2113958"/>
            <a:chExt cx="3600000" cy="2185483"/>
          </a:xfrm>
        </p:grpSpPr>
        <p:grpSp>
          <p:nvGrpSpPr>
            <p:cNvPr id="13" name="Group 12"/>
            <p:cNvGrpSpPr/>
            <p:nvPr/>
          </p:nvGrpSpPr>
          <p:grpSpPr>
            <a:xfrm>
              <a:off x="4006459" y="2113958"/>
              <a:ext cx="3600000" cy="2160000"/>
              <a:chOff x="3978751" y="2605780"/>
              <a:chExt cx="3600000" cy="2160000"/>
            </a:xfrm>
          </p:grpSpPr>
          <p:sp>
            <p:nvSpPr>
              <p:cNvPr id="6" name="Rectangle 5"/>
              <p:cNvSpPr>
                <a:spLocks noChangeAspect="1"/>
              </p:cNvSpPr>
              <p:nvPr/>
            </p:nvSpPr>
            <p:spPr>
              <a:xfrm>
                <a:off x="3978751" y="2605780"/>
                <a:ext cx="3600000" cy="216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LINT</a:t>
                </a:r>
              </a:p>
              <a:p>
                <a:pPr algn="ctr"/>
                <a:endParaRPr lang="en-US" sz="2000" dirty="0" smtClean="0">
                  <a:solidFill>
                    <a:schemeClr val="tx1"/>
                  </a:solidFill>
                </a:endParaRPr>
              </a:p>
              <a:p>
                <a:r>
                  <a:rPr lang="en-US" sz="1100" dirty="0" smtClean="0">
                    <a:solidFill>
                      <a:schemeClr val="tx1"/>
                    </a:solidFill>
                  </a:rPr>
                  <a:t>            Type in the Response Word</a:t>
                </a:r>
                <a:endParaRPr lang="en-US" sz="2000" dirty="0">
                  <a:solidFill>
                    <a:schemeClr val="tx1"/>
                  </a:solidFill>
                </a:endParaRPr>
              </a:p>
            </p:txBody>
          </p:sp>
          <p:sp>
            <p:nvSpPr>
              <p:cNvPr id="2" name="Rounded Rectangle 1"/>
              <p:cNvSpPr/>
              <p:nvPr/>
            </p:nvSpPr>
            <p:spPr>
              <a:xfrm>
                <a:off x="6085949" y="3897745"/>
                <a:ext cx="896674" cy="17549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Curtain</a:t>
                </a:r>
                <a:endParaRPr lang="en-US" sz="1100" dirty="0">
                  <a:solidFill>
                    <a:schemeClr val="tx1"/>
                  </a:solidFill>
                </a:endParaRPr>
              </a:p>
            </p:txBody>
          </p:sp>
          <p:sp>
            <p:nvSpPr>
              <p:cNvPr id="12" name="Rounded Rectangle 11"/>
              <p:cNvSpPr/>
              <p:nvPr/>
            </p:nvSpPr>
            <p:spPr>
              <a:xfrm>
                <a:off x="5395069" y="4165508"/>
                <a:ext cx="755535" cy="22176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smtClean="0">
                    <a:solidFill>
                      <a:schemeClr val="tx1"/>
                    </a:solidFill>
                  </a:rPr>
                  <a:t>Continue</a:t>
                </a:r>
                <a:endParaRPr lang="en-US" sz="1100">
                  <a:solidFill>
                    <a:schemeClr val="tx1"/>
                  </a:solidFill>
                </a:endParaRPr>
              </a:p>
            </p:txBody>
          </p:sp>
        </p:grpSp>
        <p:cxnSp>
          <p:nvCxnSpPr>
            <p:cNvPr id="16" name="Straight Arrow Connector 15"/>
            <p:cNvCxnSpPr/>
            <p:nvPr/>
          </p:nvCxnSpPr>
          <p:spPr>
            <a:xfrm flipH="1" flipV="1">
              <a:off x="6761019" y="3581415"/>
              <a:ext cx="157017" cy="25726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561994" y="3784568"/>
              <a:ext cx="956406" cy="276999"/>
            </a:xfrm>
            <a:prstGeom prst="rect">
              <a:avLst/>
            </a:prstGeom>
            <a:noFill/>
          </p:spPr>
          <p:txBody>
            <a:bodyPr wrap="square" rtlCol="0">
              <a:spAutoFit/>
            </a:bodyPr>
            <a:lstStyle/>
            <a:p>
              <a:r>
                <a:rPr lang="en-US" sz="1200" smtClean="0">
                  <a:solidFill>
                    <a:srgbClr val="0070C0"/>
                  </a:solidFill>
                </a:rPr>
                <a:t>Type here</a:t>
              </a:r>
              <a:endParaRPr lang="en-US" sz="1200">
                <a:solidFill>
                  <a:srgbClr val="0070C0"/>
                </a:solidFill>
              </a:endParaRPr>
            </a:p>
          </p:txBody>
        </p:sp>
        <p:cxnSp>
          <p:nvCxnSpPr>
            <p:cNvPr id="19" name="Straight Arrow Connector 18"/>
            <p:cNvCxnSpPr/>
            <p:nvPr/>
          </p:nvCxnSpPr>
          <p:spPr>
            <a:xfrm flipH="1" flipV="1">
              <a:off x="5912921" y="3830911"/>
              <a:ext cx="97417" cy="20315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49387" y="4022442"/>
              <a:ext cx="1560944" cy="276999"/>
            </a:xfrm>
            <a:prstGeom prst="rect">
              <a:avLst/>
            </a:prstGeom>
            <a:noFill/>
          </p:spPr>
          <p:txBody>
            <a:bodyPr wrap="square" rtlCol="0">
              <a:spAutoFit/>
            </a:bodyPr>
            <a:lstStyle/>
            <a:p>
              <a:r>
                <a:rPr lang="en-US" sz="1200" dirty="0" smtClean="0">
                  <a:solidFill>
                    <a:srgbClr val="0070C0"/>
                  </a:solidFill>
                </a:rPr>
                <a:t>Then click continue</a:t>
              </a:r>
              <a:endParaRPr lang="en-US" sz="1200" dirty="0">
                <a:solidFill>
                  <a:srgbClr val="0070C0"/>
                </a:solidFill>
              </a:endParaRPr>
            </a:p>
          </p:txBody>
        </p:sp>
      </p:grpSp>
    </p:spTree>
    <p:extLst>
      <p:ext uri="{BB962C8B-B14F-4D97-AF65-F5344CB8AC3E}">
        <p14:creationId xmlns:p14="http://schemas.microsoft.com/office/powerpoint/2010/main" val="470699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46549" y="63003"/>
            <a:ext cx="7528724" cy="646331"/>
          </a:xfrm>
          <a:prstGeom prst="rect">
            <a:avLst/>
          </a:prstGeom>
          <a:noFill/>
        </p:spPr>
        <p:txBody>
          <a:bodyPr wrap="square" rtlCol="0">
            <a:spAutoFit/>
          </a:bodyPr>
          <a:lstStyle/>
          <a:p>
            <a:pPr algn="ctr"/>
            <a:r>
              <a:rPr lang="en-US" sz="3600" dirty="0" smtClean="0"/>
              <a:t>Phase 2: Experiment Practice - 1</a:t>
            </a:r>
            <a:endParaRPr lang="en-US" sz="3600" dirty="0"/>
          </a:p>
        </p:txBody>
      </p:sp>
      <p:sp>
        <p:nvSpPr>
          <p:cNvPr id="4" name="TextBox 3"/>
          <p:cNvSpPr txBox="1"/>
          <p:nvPr/>
        </p:nvSpPr>
        <p:spPr>
          <a:xfrm>
            <a:off x="499786" y="718049"/>
            <a:ext cx="10932458" cy="1077218"/>
          </a:xfrm>
          <a:prstGeom prst="rect">
            <a:avLst/>
          </a:prstGeom>
          <a:noFill/>
        </p:spPr>
        <p:txBody>
          <a:bodyPr wrap="square" rtlCol="0">
            <a:spAutoFit/>
          </a:bodyPr>
          <a:lstStyle/>
          <a:p>
            <a:pPr marL="285750" indent="-285750">
              <a:buFont typeface="Arial" charset="0"/>
              <a:buChar char="•"/>
            </a:pPr>
            <a:r>
              <a:rPr lang="en-US" sz="1600" dirty="0"/>
              <a:t>In this next part, we are going to move on to the critical task for measuring YOUR ability to pay attention and ignore distracting things.</a:t>
            </a:r>
            <a:r>
              <a:rPr lang="en-GB" sz="1600" dirty="0"/>
              <a:t> </a:t>
            </a:r>
            <a:r>
              <a:rPr lang="en-US" sz="1600" dirty="0" smtClean="0"/>
              <a:t> You will need to use both the keyboard and the mouse during this phase. Please place the four fingers of the left hand, i.e. pinky, ring, middle and index finger on the A, S, D and F buttons respectively, throughout the experiment as illustrated below.</a:t>
            </a:r>
          </a:p>
        </p:txBody>
      </p:sp>
      <p:sp>
        <p:nvSpPr>
          <p:cNvPr id="12" name="Rectangle 11"/>
          <p:cNvSpPr>
            <a:spLocks noChangeAspect="1"/>
          </p:cNvSpPr>
          <p:nvPr/>
        </p:nvSpPr>
        <p:spPr>
          <a:xfrm>
            <a:off x="2676225" y="5054442"/>
            <a:ext cx="90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tx1"/>
                </a:solidFill>
              </a:rPr>
              <a:t>+</a:t>
            </a:r>
            <a:endParaRPr lang="en-US" sz="2000">
              <a:solidFill>
                <a:schemeClr val="tx1"/>
              </a:solidFill>
            </a:endParaRPr>
          </a:p>
        </p:txBody>
      </p:sp>
      <p:sp>
        <p:nvSpPr>
          <p:cNvPr id="14" name="Rectangle 13"/>
          <p:cNvSpPr>
            <a:spLocks noChangeAspect="1"/>
          </p:cNvSpPr>
          <p:nvPr/>
        </p:nvSpPr>
        <p:spPr>
          <a:xfrm>
            <a:off x="3847338" y="5054442"/>
            <a:ext cx="90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LINT</a:t>
            </a:r>
            <a:endParaRPr lang="en-US">
              <a:solidFill>
                <a:schemeClr val="tx1"/>
              </a:solidFill>
            </a:endParaRPr>
          </a:p>
        </p:txBody>
      </p:sp>
      <p:sp>
        <p:nvSpPr>
          <p:cNvPr id="15" name="Rectangle 14"/>
          <p:cNvSpPr>
            <a:spLocks noChangeAspect="1"/>
          </p:cNvSpPr>
          <p:nvPr/>
        </p:nvSpPr>
        <p:spPr>
          <a:xfrm>
            <a:off x="6053217" y="4390681"/>
            <a:ext cx="90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0070C0"/>
                </a:solidFill>
              </a:rPr>
              <a:t>LINT</a:t>
            </a:r>
            <a:endParaRPr lang="en-US">
              <a:solidFill>
                <a:srgbClr val="0070C0"/>
              </a:solidFill>
            </a:endParaRPr>
          </a:p>
        </p:txBody>
      </p:sp>
      <p:sp>
        <p:nvSpPr>
          <p:cNvPr id="19" name="Rectangle 18"/>
          <p:cNvSpPr>
            <a:spLocks noChangeAspect="1"/>
          </p:cNvSpPr>
          <p:nvPr/>
        </p:nvSpPr>
        <p:spPr>
          <a:xfrm>
            <a:off x="6053217" y="5057204"/>
            <a:ext cx="90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0000"/>
                </a:solidFill>
              </a:rPr>
              <a:t>LINT</a:t>
            </a:r>
            <a:endParaRPr lang="en-US">
              <a:solidFill>
                <a:srgbClr val="FF0000"/>
              </a:solidFill>
            </a:endParaRPr>
          </a:p>
        </p:txBody>
      </p:sp>
      <p:sp>
        <p:nvSpPr>
          <p:cNvPr id="21" name="TextBox 20"/>
          <p:cNvSpPr txBox="1"/>
          <p:nvPr/>
        </p:nvSpPr>
        <p:spPr>
          <a:xfrm>
            <a:off x="499786" y="3330934"/>
            <a:ext cx="10932458" cy="1077218"/>
          </a:xfrm>
          <a:prstGeom prst="rect">
            <a:avLst/>
          </a:prstGeom>
          <a:noFill/>
        </p:spPr>
        <p:txBody>
          <a:bodyPr wrap="square" rtlCol="0">
            <a:spAutoFit/>
          </a:bodyPr>
          <a:lstStyle/>
          <a:p>
            <a:pPr marL="285750" indent="-285750">
              <a:buFont typeface="Arial" charset="0"/>
              <a:buChar char="•"/>
            </a:pPr>
            <a:r>
              <a:rPr lang="en-US" sz="1600" dirty="0" smtClean="0"/>
              <a:t>Here </a:t>
            </a:r>
            <a:r>
              <a:rPr lang="en-US" sz="1600" dirty="0"/>
              <a:t>we will again be showing you the same </a:t>
            </a:r>
            <a:r>
              <a:rPr lang="en-US" sz="1600" i="1" dirty="0"/>
              <a:t>Hint</a:t>
            </a:r>
            <a:r>
              <a:rPr lang="en-US" sz="1600" dirty="0"/>
              <a:t> words</a:t>
            </a:r>
            <a:r>
              <a:rPr lang="en-US" sz="1600" dirty="0" smtClean="0"/>
              <a:t>, for which you have to </a:t>
            </a:r>
            <a:r>
              <a:rPr lang="en-US" sz="1600" dirty="0"/>
              <a:t>think of the correct </a:t>
            </a:r>
            <a:r>
              <a:rPr lang="en-US" sz="1600" i="1" dirty="0"/>
              <a:t>Response</a:t>
            </a:r>
            <a:r>
              <a:rPr lang="en-US" sz="1600" dirty="0"/>
              <a:t> word as quickly as possible, </a:t>
            </a:r>
            <a:r>
              <a:rPr lang="en-US" sz="1600" dirty="0" smtClean="0"/>
              <a:t>just </a:t>
            </a:r>
            <a:r>
              <a:rPr lang="en-US" sz="1600" dirty="0"/>
              <a:t>as you’ve been doing up until now. However, </a:t>
            </a:r>
            <a:r>
              <a:rPr lang="en-US" sz="1600" b="1" dirty="0"/>
              <a:t>don’t say the word </a:t>
            </a:r>
            <a:r>
              <a:rPr lang="en-US" sz="1600" b="1" dirty="0" smtClean="0"/>
              <a:t>aloud</a:t>
            </a:r>
            <a:r>
              <a:rPr lang="en-US" sz="1600" dirty="0" smtClean="0"/>
              <a:t>, instead, just </a:t>
            </a:r>
            <a:r>
              <a:rPr lang="en-US" sz="1600" dirty="0"/>
              <a:t>think of the </a:t>
            </a:r>
            <a:r>
              <a:rPr lang="en-US" sz="1600" i="1" dirty="0"/>
              <a:t>Response</a:t>
            </a:r>
            <a:r>
              <a:rPr lang="en-US" sz="1600" dirty="0"/>
              <a:t> </a:t>
            </a:r>
            <a:r>
              <a:rPr lang="en-US" sz="1600" dirty="0" smtClean="0"/>
              <a:t>word. However </a:t>
            </a:r>
            <a:r>
              <a:rPr lang="en-US" sz="1600" dirty="0"/>
              <a:t>we will be changing your </a:t>
            </a:r>
            <a:r>
              <a:rPr lang="en-US" sz="1600" dirty="0" smtClean="0"/>
              <a:t>task, where the text color of the </a:t>
            </a:r>
            <a:r>
              <a:rPr lang="en-US" sz="1600" i="1" dirty="0" smtClean="0"/>
              <a:t>Hint</a:t>
            </a:r>
            <a:r>
              <a:rPr lang="en-US" sz="1600" dirty="0" smtClean="0"/>
              <a:t> word changes quickly. There are one of three scenarios possible.</a:t>
            </a:r>
            <a:endParaRPr lang="en-US" sz="1600" dirty="0"/>
          </a:p>
        </p:txBody>
      </p:sp>
      <p:sp>
        <p:nvSpPr>
          <p:cNvPr id="22" name="TextBox 21"/>
          <p:cNvSpPr txBox="1"/>
          <p:nvPr/>
        </p:nvSpPr>
        <p:spPr>
          <a:xfrm>
            <a:off x="499786" y="6315430"/>
            <a:ext cx="10932458" cy="338554"/>
          </a:xfrm>
          <a:prstGeom prst="rect">
            <a:avLst/>
          </a:prstGeom>
          <a:noFill/>
        </p:spPr>
        <p:txBody>
          <a:bodyPr wrap="square" rtlCol="0">
            <a:spAutoFit/>
          </a:bodyPr>
          <a:lstStyle/>
          <a:p>
            <a:pPr marL="285750" indent="-285750">
              <a:buFont typeface="Arial" charset="0"/>
              <a:buChar char="•"/>
            </a:pPr>
            <a:r>
              <a:rPr lang="en-US" sz="1600" dirty="0" smtClean="0"/>
              <a:t>Let’s look at what to do in each of the three scenarios. </a:t>
            </a:r>
            <a:endParaRPr lang="en-US" sz="1600" dirty="0"/>
          </a:p>
        </p:txBody>
      </p:sp>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517088" y="2009943"/>
            <a:ext cx="2687274" cy="911096"/>
          </a:xfrm>
          <a:prstGeom prst="rect">
            <a:avLst/>
          </a:prstGeom>
        </p:spPr>
      </p:pic>
      <p:sp>
        <p:nvSpPr>
          <p:cNvPr id="23" name="Rectangle 22"/>
          <p:cNvSpPr>
            <a:spLocks noChangeAspect="1"/>
          </p:cNvSpPr>
          <p:nvPr/>
        </p:nvSpPr>
        <p:spPr>
          <a:xfrm>
            <a:off x="6037144" y="5749545"/>
            <a:ext cx="900000"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CC00"/>
                </a:solidFill>
              </a:rPr>
              <a:t>LINT</a:t>
            </a:r>
            <a:endParaRPr lang="en-US">
              <a:solidFill>
                <a:srgbClr val="FFCC00"/>
              </a:solidFill>
            </a:endParaRPr>
          </a:p>
        </p:txBody>
      </p:sp>
      <p:cxnSp>
        <p:nvCxnSpPr>
          <p:cNvPr id="24" name="Straight Arrow Connector 23"/>
          <p:cNvCxnSpPr>
            <a:stCxn id="14" idx="3"/>
            <a:endCxn id="15" idx="1"/>
          </p:cNvCxnSpPr>
          <p:nvPr/>
        </p:nvCxnSpPr>
        <p:spPr>
          <a:xfrm flipV="1">
            <a:off x="4747338" y="4660681"/>
            <a:ext cx="1305879" cy="663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4" idx="3"/>
            <a:endCxn id="19" idx="1"/>
          </p:cNvCxnSpPr>
          <p:nvPr/>
        </p:nvCxnSpPr>
        <p:spPr>
          <a:xfrm>
            <a:off x="4747338" y="5324442"/>
            <a:ext cx="1305879" cy="27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4" idx="3"/>
            <a:endCxn id="23" idx="1"/>
          </p:cNvCxnSpPr>
          <p:nvPr/>
        </p:nvCxnSpPr>
        <p:spPr>
          <a:xfrm>
            <a:off x="4747338" y="5324442"/>
            <a:ext cx="1289806" cy="6951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rot="19972363">
            <a:off x="4821998" y="4505196"/>
            <a:ext cx="1660292" cy="338554"/>
          </a:xfrm>
          <a:prstGeom prst="rect">
            <a:avLst/>
          </a:prstGeom>
          <a:noFill/>
        </p:spPr>
        <p:txBody>
          <a:bodyPr wrap="square" rtlCol="0">
            <a:spAutoFit/>
          </a:bodyPr>
          <a:lstStyle/>
          <a:p>
            <a:r>
              <a:rPr lang="en-US" sz="1600" dirty="0" smtClean="0"/>
              <a:t>Scenario 1 </a:t>
            </a:r>
            <a:endParaRPr lang="en-US" sz="1600" dirty="0"/>
          </a:p>
        </p:txBody>
      </p:sp>
      <p:sp>
        <p:nvSpPr>
          <p:cNvPr id="32" name="TextBox 31"/>
          <p:cNvSpPr txBox="1"/>
          <p:nvPr/>
        </p:nvSpPr>
        <p:spPr>
          <a:xfrm>
            <a:off x="4986377" y="5052734"/>
            <a:ext cx="1660292" cy="338554"/>
          </a:xfrm>
          <a:prstGeom prst="rect">
            <a:avLst/>
          </a:prstGeom>
          <a:noFill/>
        </p:spPr>
        <p:txBody>
          <a:bodyPr wrap="square" rtlCol="0">
            <a:spAutoFit/>
          </a:bodyPr>
          <a:lstStyle/>
          <a:p>
            <a:r>
              <a:rPr lang="en-US" sz="1600" smtClean="0"/>
              <a:t>Scenario 2 </a:t>
            </a:r>
            <a:endParaRPr lang="en-US" sz="1600" dirty="0"/>
          </a:p>
        </p:txBody>
      </p:sp>
      <p:sp>
        <p:nvSpPr>
          <p:cNvPr id="33" name="TextBox 32"/>
          <p:cNvSpPr txBox="1"/>
          <p:nvPr/>
        </p:nvSpPr>
        <p:spPr>
          <a:xfrm rot="1725792">
            <a:off x="4824396" y="5765610"/>
            <a:ext cx="1660292" cy="338554"/>
          </a:xfrm>
          <a:prstGeom prst="rect">
            <a:avLst/>
          </a:prstGeom>
          <a:noFill/>
        </p:spPr>
        <p:txBody>
          <a:bodyPr wrap="square" rtlCol="0">
            <a:spAutoFit/>
          </a:bodyPr>
          <a:lstStyle/>
          <a:p>
            <a:r>
              <a:rPr lang="en-US" sz="1600" dirty="0" smtClean="0"/>
              <a:t>Scenario 3 </a:t>
            </a:r>
            <a:endParaRPr lang="en-US" sz="1600" dirty="0"/>
          </a:p>
        </p:txBody>
      </p:sp>
      <p:pic>
        <p:nvPicPr>
          <p:cNvPr id="35" name="Picture 34"/>
          <p:cNvPicPr>
            <a:picLocks noChangeAspect="1"/>
          </p:cNvPicPr>
          <p:nvPr/>
        </p:nvPicPr>
        <p:blipFill rotWithShape="1">
          <a:blip r:embed="rId3" cstate="hqprint">
            <a:extLst>
              <a:ext uri="{28A0092B-C50C-407E-A947-70E740481C1C}">
                <a14:useLocalDpi xmlns:a14="http://schemas.microsoft.com/office/drawing/2010/main"/>
              </a:ext>
            </a:extLst>
          </a:blip>
          <a:srcRect/>
          <a:stretch/>
        </p:blipFill>
        <p:spPr>
          <a:xfrm>
            <a:off x="4736937" y="1645638"/>
            <a:ext cx="1360301" cy="336123"/>
          </a:xfrm>
          <a:prstGeom prst="rect">
            <a:avLst/>
          </a:prstGeom>
        </p:spPr>
      </p:pic>
      <p:sp>
        <p:nvSpPr>
          <p:cNvPr id="36" name="Rectangle 35"/>
          <p:cNvSpPr/>
          <p:nvPr/>
        </p:nvSpPr>
        <p:spPr>
          <a:xfrm>
            <a:off x="4844192" y="2346308"/>
            <a:ext cx="780599" cy="25671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a:stCxn id="36" idx="1"/>
            <a:endCxn id="35" idx="1"/>
          </p:cNvCxnSpPr>
          <p:nvPr/>
        </p:nvCxnSpPr>
        <p:spPr>
          <a:xfrm flipH="1" flipV="1">
            <a:off x="4736937" y="1813700"/>
            <a:ext cx="107255" cy="660967"/>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35" idx="3"/>
          </p:cNvCxnSpPr>
          <p:nvPr/>
        </p:nvCxnSpPr>
        <p:spPr>
          <a:xfrm flipV="1">
            <a:off x="5624791" y="1813700"/>
            <a:ext cx="472447" cy="523668"/>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930778" y="4372901"/>
            <a:ext cx="2488661" cy="523220"/>
          </a:xfrm>
          <a:prstGeom prst="rect">
            <a:avLst/>
          </a:prstGeom>
          <a:noFill/>
        </p:spPr>
        <p:txBody>
          <a:bodyPr wrap="square" rtlCol="0">
            <a:spAutoFit/>
          </a:bodyPr>
          <a:lstStyle/>
          <a:p>
            <a:pPr algn="ctr"/>
            <a:r>
              <a:rPr lang="en-US" sz="1400" dirty="0" smtClean="0"/>
              <a:t>Text color of the hint word changes to </a:t>
            </a:r>
            <a:r>
              <a:rPr lang="en-US" sz="1400" dirty="0" smtClean="0">
                <a:solidFill>
                  <a:srgbClr val="0070C0"/>
                </a:solidFill>
              </a:rPr>
              <a:t>BLUE</a:t>
            </a:r>
            <a:r>
              <a:rPr lang="en-US" sz="1400" dirty="0" smtClean="0"/>
              <a:t>.</a:t>
            </a:r>
            <a:endParaRPr lang="en-US" sz="1400" dirty="0">
              <a:solidFill>
                <a:srgbClr val="0070C0"/>
              </a:solidFill>
            </a:endParaRPr>
          </a:p>
        </p:txBody>
      </p:sp>
      <p:sp>
        <p:nvSpPr>
          <p:cNvPr id="44" name="TextBox 43"/>
          <p:cNvSpPr txBox="1"/>
          <p:nvPr/>
        </p:nvSpPr>
        <p:spPr>
          <a:xfrm>
            <a:off x="6978068" y="5052734"/>
            <a:ext cx="2488661" cy="523220"/>
          </a:xfrm>
          <a:prstGeom prst="rect">
            <a:avLst/>
          </a:prstGeom>
          <a:noFill/>
        </p:spPr>
        <p:txBody>
          <a:bodyPr wrap="square" rtlCol="0">
            <a:spAutoFit/>
          </a:bodyPr>
          <a:lstStyle/>
          <a:p>
            <a:pPr algn="ctr"/>
            <a:r>
              <a:rPr lang="en-US" sz="1400" dirty="0" smtClean="0"/>
              <a:t>Text color of the hint word changes to </a:t>
            </a:r>
            <a:r>
              <a:rPr lang="en-US" sz="1400" dirty="0" smtClean="0">
                <a:solidFill>
                  <a:srgbClr val="FF0000"/>
                </a:solidFill>
              </a:rPr>
              <a:t>RED</a:t>
            </a:r>
            <a:r>
              <a:rPr lang="en-US" sz="1400" dirty="0" smtClean="0"/>
              <a:t>.</a:t>
            </a:r>
            <a:endParaRPr lang="en-US" sz="1400" dirty="0">
              <a:solidFill>
                <a:srgbClr val="FF0000"/>
              </a:solidFill>
            </a:endParaRPr>
          </a:p>
        </p:txBody>
      </p:sp>
      <p:sp>
        <p:nvSpPr>
          <p:cNvPr id="45" name="TextBox 44"/>
          <p:cNvSpPr txBox="1"/>
          <p:nvPr/>
        </p:nvSpPr>
        <p:spPr>
          <a:xfrm>
            <a:off x="6978068" y="5682208"/>
            <a:ext cx="2488661" cy="523220"/>
          </a:xfrm>
          <a:prstGeom prst="rect">
            <a:avLst/>
          </a:prstGeom>
          <a:noFill/>
        </p:spPr>
        <p:txBody>
          <a:bodyPr wrap="square" rtlCol="0">
            <a:spAutoFit/>
          </a:bodyPr>
          <a:lstStyle/>
          <a:p>
            <a:pPr algn="ctr"/>
            <a:r>
              <a:rPr lang="en-US" sz="1400" dirty="0" smtClean="0"/>
              <a:t>Text color of the hint word changes to </a:t>
            </a:r>
            <a:r>
              <a:rPr lang="en-US" sz="1400" dirty="0" smtClean="0">
                <a:solidFill>
                  <a:srgbClr val="FFCC00"/>
                </a:solidFill>
              </a:rPr>
              <a:t>YELLOW</a:t>
            </a:r>
            <a:r>
              <a:rPr lang="en-US" sz="1400" dirty="0" smtClean="0"/>
              <a:t>.</a:t>
            </a:r>
            <a:endParaRPr lang="en-US" sz="1400" dirty="0">
              <a:solidFill>
                <a:srgbClr val="FFCC00"/>
              </a:solidFill>
            </a:endParaRPr>
          </a:p>
        </p:txBody>
      </p:sp>
      <p:pic>
        <p:nvPicPr>
          <p:cNvPr id="46" name="Picture 45"/>
          <p:cNvPicPr>
            <a:picLocks noChangeAspect="1"/>
          </p:cNvPicPr>
          <p:nvPr/>
        </p:nvPicPr>
        <p:blipFill rotWithShape="1">
          <a:blip r:embed="rId4">
            <a:extLst>
              <a:ext uri="{28A0092B-C50C-407E-A947-70E740481C1C}">
                <a14:useLocalDpi xmlns:a14="http://schemas.microsoft.com/office/drawing/2010/main" val="0"/>
              </a:ext>
            </a:extLst>
          </a:blip>
          <a:srcRect b="32621"/>
          <a:stretch/>
        </p:blipFill>
        <p:spPr>
          <a:xfrm rot="794496">
            <a:off x="4909968" y="2407226"/>
            <a:ext cx="725264" cy="993446"/>
          </a:xfrm>
          <a:prstGeom prst="rect">
            <a:avLst/>
          </a:prstGeom>
        </p:spPr>
      </p:pic>
    </p:spTree>
    <p:extLst>
      <p:ext uri="{BB962C8B-B14F-4D97-AF65-F5344CB8AC3E}">
        <p14:creationId xmlns:p14="http://schemas.microsoft.com/office/powerpoint/2010/main" val="1840005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646331"/>
          </a:xfrm>
          <a:prstGeom prst="rect">
            <a:avLst/>
          </a:prstGeom>
          <a:noFill/>
        </p:spPr>
        <p:txBody>
          <a:bodyPr wrap="square" rtlCol="0">
            <a:spAutoFit/>
          </a:bodyPr>
          <a:lstStyle/>
          <a:p>
            <a:pPr algn="ctr"/>
            <a:r>
              <a:rPr lang="en-US" sz="3600" dirty="0" smtClean="0"/>
              <a:t>Phase 2: Experiment Practice </a:t>
            </a:r>
            <a:r>
              <a:rPr lang="mr-IN" sz="3600" dirty="0" smtClean="0"/>
              <a:t>–</a:t>
            </a:r>
            <a:r>
              <a:rPr lang="en-US" sz="3600" dirty="0" smtClean="0"/>
              <a:t> Scenario 1</a:t>
            </a:r>
            <a:endParaRPr lang="en-US" sz="3600" dirty="0"/>
          </a:p>
        </p:txBody>
      </p:sp>
      <p:sp>
        <p:nvSpPr>
          <p:cNvPr id="12" name="Rectangle 11"/>
          <p:cNvSpPr>
            <a:spLocks noChangeAspect="1"/>
          </p:cNvSpPr>
          <p:nvPr/>
        </p:nvSpPr>
        <p:spPr>
          <a:xfrm>
            <a:off x="3372776" y="3032224"/>
            <a:ext cx="120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tx1"/>
                </a:solidFill>
              </a:rPr>
              <a:t>+</a:t>
            </a:r>
            <a:endParaRPr lang="en-US" sz="2000">
              <a:solidFill>
                <a:schemeClr val="tx1"/>
              </a:solidFill>
            </a:endParaRPr>
          </a:p>
        </p:txBody>
      </p:sp>
      <p:sp>
        <p:nvSpPr>
          <p:cNvPr id="14" name="Rectangle 13"/>
          <p:cNvSpPr>
            <a:spLocks noChangeAspect="1"/>
          </p:cNvSpPr>
          <p:nvPr/>
        </p:nvSpPr>
        <p:spPr>
          <a:xfrm>
            <a:off x="4991561" y="3032224"/>
            <a:ext cx="120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LINT</a:t>
            </a:r>
            <a:endParaRPr lang="en-US">
              <a:solidFill>
                <a:schemeClr val="tx1"/>
              </a:solidFill>
            </a:endParaRPr>
          </a:p>
        </p:txBody>
      </p:sp>
      <p:sp>
        <p:nvSpPr>
          <p:cNvPr id="15" name="Rectangle 14"/>
          <p:cNvSpPr>
            <a:spLocks noChangeAspect="1"/>
          </p:cNvSpPr>
          <p:nvPr/>
        </p:nvSpPr>
        <p:spPr>
          <a:xfrm>
            <a:off x="6610346" y="3032224"/>
            <a:ext cx="120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0070C0"/>
                </a:solidFill>
              </a:rPr>
              <a:t>LINT</a:t>
            </a:r>
            <a:endParaRPr lang="en-US">
              <a:solidFill>
                <a:srgbClr val="0070C0"/>
              </a:solidFill>
            </a:endParaRPr>
          </a:p>
        </p:txBody>
      </p:sp>
      <p:sp>
        <p:nvSpPr>
          <p:cNvPr id="21" name="TextBox 20"/>
          <p:cNvSpPr txBox="1"/>
          <p:nvPr/>
        </p:nvSpPr>
        <p:spPr>
          <a:xfrm>
            <a:off x="499786" y="1056397"/>
            <a:ext cx="10932458" cy="1077218"/>
          </a:xfrm>
          <a:prstGeom prst="rect">
            <a:avLst/>
          </a:prstGeom>
          <a:noFill/>
        </p:spPr>
        <p:txBody>
          <a:bodyPr wrap="square" rtlCol="0">
            <a:spAutoFit/>
          </a:bodyPr>
          <a:lstStyle/>
          <a:p>
            <a:pPr marL="285750" indent="-285750">
              <a:buFont typeface="Arial" charset="0"/>
              <a:buChar char="•"/>
            </a:pPr>
            <a:r>
              <a:rPr lang="en-US" sz="1600" dirty="0"/>
              <a:t>S</a:t>
            </a:r>
            <a:r>
              <a:rPr lang="en-US" sz="1600" dirty="0" smtClean="0"/>
              <a:t>ometimes </a:t>
            </a:r>
            <a:r>
              <a:rPr lang="en-US" sz="1600" dirty="0"/>
              <a:t>the text color of the </a:t>
            </a:r>
            <a:r>
              <a:rPr lang="en-US" sz="1600" i="1" dirty="0"/>
              <a:t>Hint</a:t>
            </a:r>
            <a:r>
              <a:rPr lang="en-US" sz="1600" dirty="0"/>
              <a:t> words that you will see will quickly change to </a:t>
            </a:r>
            <a:r>
              <a:rPr lang="en-US" sz="1600" dirty="0">
                <a:solidFill>
                  <a:srgbClr val="0070C0"/>
                </a:solidFill>
              </a:rPr>
              <a:t>BLUE</a:t>
            </a:r>
            <a:r>
              <a:rPr lang="en-US" sz="1600" dirty="0"/>
              <a:t>. </a:t>
            </a:r>
          </a:p>
          <a:p>
            <a:pPr marL="285750" indent="-285750">
              <a:buFont typeface="Arial" charset="0"/>
              <a:buChar char="•"/>
            </a:pPr>
            <a:endParaRPr lang="en-US" sz="1600" dirty="0"/>
          </a:p>
          <a:p>
            <a:pPr marL="285750" indent="-285750">
              <a:buFont typeface="Arial" charset="0"/>
              <a:buChar char="•"/>
            </a:pPr>
            <a:r>
              <a:rPr lang="en-US" sz="1600" dirty="0"/>
              <a:t>For these </a:t>
            </a:r>
            <a:r>
              <a:rPr lang="en-US" sz="1600" i="1" dirty="0"/>
              <a:t>Hint</a:t>
            </a:r>
            <a:r>
              <a:rPr lang="en-US" sz="1600" dirty="0"/>
              <a:t> words </a:t>
            </a:r>
            <a:r>
              <a:rPr lang="en-US" sz="1600" b="1" dirty="0"/>
              <a:t>just continue thinking</a:t>
            </a:r>
            <a:r>
              <a:rPr lang="en-US" sz="1600" dirty="0"/>
              <a:t> of the correct </a:t>
            </a:r>
            <a:r>
              <a:rPr lang="en-US" sz="1600" i="1" dirty="0"/>
              <a:t>Response</a:t>
            </a:r>
            <a:r>
              <a:rPr lang="en-US" sz="1600" dirty="0"/>
              <a:t> word and keep it in mind the entire time that the </a:t>
            </a:r>
            <a:r>
              <a:rPr lang="en-US" sz="1600" i="1" dirty="0"/>
              <a:t>Hint</a:t>
            </a:r>
            <a:r>
              <a:rPr lang="en-US" sz="1600" dirty="0"/>
              <a:t> word is on the screen.</a:t>
            </a:r>
            <a:endParaRPr lang="en-GB" sz="1600" dirty="0"/>
          </a:p>
        </p:txBody>
      </p:sp>
      <p:sp>
        <p:nvSpPr>
          <p:cNvPr id="23" name="TextBox 22"/>
          <p:cNvSpPr txBox="1"/>
          <p:nvPr/>
        </p:nvSpPr>
        <p:spPr>
          <a:xfrm>
            <a:off x="5966015" y="3752224"/>
            <a:ext cx="2488661" cy="523220"/>
          </a:xfrm>
          <a:prstGeom prst="rect">
            <a:avLst/>
          </a:prstGeom>
          <a:noFill/>
        </p:spPr>
        <p:txBody>
          <a:bodyPr wrap="square" rtlCol="0">
            <a:spAutoFit/>
          </a:bodyPr>
          <a:lstStyle/>
          <a:p>
            <a:pPr algn="ctr"/>
            <a:r>
              <a:rPr lang="en-US" sz="1400" dirty="0" smtClean="0"/>
              <a:t>Continue thinking of </a:t>
            </a:r>
          </a:p>
          <a:p>
            <a:pPr algn="ctr"/>
            <a:r>
              <a:rPr lang="en-US" sz="1400" dirty="0" smtClean="0"/>
              <a:t>the Response word</a:t>
            </a:r>
            <a:endParaRPr lang="en-US" sz="1400" dirty="0">
              <a:solidFill>
                <a:srgbClr val="FF0000"/>
              </a:solidFill>
            </a:endParaRPr>
          </a:p>
        </p:txBody>
      </p:sp>
      <p:sp>
        <p:nvSpPr>
          <p:cNvPr id="25" name="TextBox 24"/>
          <p:cNvSpPr txBox="1"/>
          <p:nvPr/>
        </p:nvSpPr>
        <p:spPr>
          <a:xfrm>
            <a:off x="2728445" y="3752224"/>
            <a:ext cx="2488661" cy="307777"/>
          </a:xfrm>
          <a:prstGeom prst="rect">
            <a:avLst/>
          </a:prstGeom>
          <a:noFill/>
        </p:spPr>
        <p:txBody>
          <a:bodyPr wrap="square" rtlCol="0">
            <a:spAutoFit/>
          </a:bodyPr>
          <a:lstStyle/>
          <a:p>
            <a:pPr algn="ctr"/>
            <a:r>
              <a:rPr lang="en-US" sz="1400" dirty="0" smtClean="0"/>
              <a:t>Pay attention</a:t>
            </a:r>
            <a:endParaRPr lang="en-US" sz="1400" dirty="0">
              <a:solidFill>
                <a:srgbClr val="FF0000"/>
              </a:solidFill>
            </a:endParaRPr>
          </a:p>
        </p:txBody>
      </p:sp>
      <p:sp>
        <p:nvSpPr>
          <p:cNvPr id="26" name="TextBox 25"/>
          <p:cNvSpPr txBox="1"/>
          <p:nvPr/>
        </p:nvSpPr>
        <p:spPr>
          <a:xfrm>
            <a:off x="499786" y="4275444"/>
            <a:ext cx="10932458" cy="2308324"/>
          </a:xfrm>
          <a:prstGeom prst="rect">
            <a:avLst/>
          </a:prstGeom>
          <a:noFill/>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charset="0"/>
              <a:buNone/>
              <a:tabLst/>
              <a:defRPr/>
            </a:pPr>
            <a:endParaRPr lang="en-US" sz="1600" dirty="0" smtClean="0"/>
          </a:p>
          <a:p>
            <a:pPr marL="285750" marR="0" lvl="0" indent="-285750" defTabSz="914400" eaLnBrk="1" fontAlgn="auto" latinLnBrk="0" hangingPunct="1">
              <a:lnSpc>
                <a:spcPct val="100000"/>
              </a:lnSpc>
              <a:spcBef>
                <a:spcPts val="0"/>
              </a:spcBef>
              <a:spcAft>
                <a:spcPts val="0"/>
              </a:spcAft>
              <a:buClrTx/>
              <a:buSzTx/>
              <a:buFont typeface="Arial" charset="0"/>
              <a:buNone/>
              <a:tabLst/>
              <a:defRPr/>
            </a:pPr>
            <a:endParaRPr lang="en-US" sz="1600" dirty="0"/>
          </a:p>
          <a:p>
            <a:pPr marL="285750" marR="0" lvl="0" indent="-285750" defTabSz="914400" eaLnBrk="1" fontAlgn="auto" latinLnBrk="0" hangingPunct="1">
              <a:lnSpc>
                <a:spcPct val="100000"/>
              </a:lnSpc>
              <a:spcBef>
                <a:spcPts val="0"/>
              </a:spcBef>
              <a:spcAft>
                <a:spcPts val="0"/>
              </a:spcAft>
              <a:buClrTx/>
              <a:buSzTx/>
              <a:buFont typeface="Arial" charset="0"/>
              <a:buNone/>
              <a:tabLst/>
              <a:defRPr/>
            </a:pPr>
            <a:endParaRPr lang="en-US" sz="1600" dirty="0" smtClean="0"/>
          </a:p>
          <a:p>
            <a:pPr marL="285750" marR="0" lvl="0" indent="-285750" defTabSz="914400" eaLnBrk="1" fontAlgn="auto" latinLnBrk="0" hangingPunct="1">
              <a:lnSpc>
                <a:spcPct val="100000"/>
              </a:lnSpc>
              <a:spcBef>
                <a:spcPts val="0"/>
              </a:spcBef>
              <a:spcAft>
                <a:spcPts val="0"/>
              </a:spcAft>
              <a:buClrTx/>
              <a:buSzTx/>
              <a:buFont typeface="Arial" charset="0"/>
              <a:buNone/>
              <a:tabLst/>
              <a:defRPr/>
            </a:pPr>
            <a:endParaRPr lang="en-US" sz="1600" dirty="0"/>
          </a:p>
          <a:p>
            <a:pPr marL="285750" marR="0" lvl="0" indent="-285750" defTabSz="914400" eaLnBrk="1" fontAlgn="auto" latinLnBrk="0" hangingPunct="1">
              <a:lnSpc>
                <a:spcPct val="100000"/>
              </a:lnSpc>
              <a:spcBef>
                <a:spcPts val="0"/>
              </a:spcBef>
              <a:spcAft>
                <a:spcPts val="0"/>
              </a:spcAft>
              <a:buClrTx/>
              <a:buSzTx/>
              <a:buFont typeface="Arial" charset="0"/>
              <a:buNone/>
              <a:tabLst/>
              <a:defRPr/>
            </a:pPr>
            <a:endParaRPr lang="en-US" sz="1600" dirty="0" smtClean="0"/>
          </a:p>
          <a:p>
            <a:pPr marL="285750" marR="0" lvl="0" indent="-285750" defTabSz="914400" eaLnBrk="1" fontAlgn="auto" latinLnBrk="0" hangingPunct="1">
              <a:lnSpc>
                <a:spcPct val="100000"/>
              </a:lnSpc>
              <a:spcBef>
                <a:spcPts val="0"/>
              </a:spcBef>
              <a:spcAft>
                <a:spcPts val="0"/>
              </a:spcAft>
              <a:buClrTx/>
              <a:buSzTx/>
              <a:buFont typeface="Arial" charset="0"/>
              <a:buNone/>
              <a:tabLst/>
              <a:defRPr/>
            </a:pPr>
            <a:endParaRPr lang="en-US" sz="1600" dirty="0"/>
          </a:p>
          <a:p>
            <a:pPr marL="285750" marR="0" lvl="0" indent="-285750" defTabSz="914400" eaLnBrk="1" fontAlgn="auto" latinLnBrk="0" hangingPunct="1">
              <a:lnSpc>
                <a:spcPct val="100000"/>
              </a:lnSpc>
              <a:spcBef>
                <a:spcPts val="0"/>
              </a:spcBef>
              <a:spcAft>
                <a:spcPts val="0"/>
              </a:spcAft>
              <a:buClrTx/>
              <a:buSzTx/>
              <a:buFont typeface="Arial" charset="0"/>
              <a:buNone/>
              <a:tabLst/>
              <a:defRPr/>
            </a:pPr>
            <a:endParaRPr lang="en-US" sz="1600" dirty="0" smtClean="0"/>
          </a:p>
          <a:p>
            <a:pPr marL="285750" marR="0" lvl="0" indent="-285750" defTabSz="914400" eaLnBrk="1" fontAlgn="auto" latinLnBrk="0" hangingPunct="1">
              <a:lnSpc>
                <a:spcPct val="100000"/>
              </a:lnSpc>
              <a:spcBef>
                <a:spcPts val="0"/>
              </a:spcBef>
              <a:spcAft>
                <a:spcPts val="0"/>
              </a:spcAft>
              <a:buClrTx/>
              <a:buSzTx/>
              <a:buFont typeface="Arial" charset="0"/>
              <a:buNone/>
              <a:tabLst/>
              <a:defRPr/>
            </a:pPr>
            <a:endParaRPr lang="en-US" sz="1600" dirty="0"/>
          </a:p>
          <a:p>
            <a:pPr marL="285750" marR="0" lvl="0" indent="-285750" defTabSz="914400" eaLnBrk="1" fontAlgn="auto" latinLnBrk="0" hangingPunct="1">
              <a:lnSpc>
                <a:spcPct val="100000"/>
              </a:lnSpc>
              <a:spcBef>
                <a:spcPts val="0"/>
              </a:spcBef>
              <a:spcAft>
                <a:spcPts val="0"/>
              </a:spcAft>
              <a:buClrTx/>
              <a:buSzTx/>
              <a:buFont typeface="Arial" charset="0"/>
              <a:buNone/>
              <a:tabLst/>
              <a:defRPr/>
            </a:pPr>
            <a:endParaRPr lang="en-US" sz="1600" dirty="0" smtClean="0"/>
          </a:p>
        </p:txBody>
      </p:sp>
    </p:spTree>
    <p:extLst>
      <p:ext uri="{BB962C8B-B14F-4D97-AF65-F5344CB8AC3E}">
        <p14:creationId xmlns:p14="http://schemas.microsoft.com/office/powerpoint/2010/main" val="21422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646331"/>
          </a:xfrm>
          <a:prstGeom prst="rect">
            <a:avLst/>
          </a:prstGeom>
          <a:noFill/>
        </p:spPr>
        <p:txBody>
          <a:bodyPr wrap="square" rtlCol="0">
            <a:spAutoFit/>
          </a:bodyPr>
          <a:lstStyle/>
          <a:p>
            <a:pPr algn="ctr"/>
            <a:r>
              <a:rPr lang="en-US" sz="3600" dirty="0" smtClean="0"/>
              <a:t>Phase 2: Experiment Practice </a:t>
            </a:r>
            <a:r>
              <a:rPr lang="mr-IN" sz="3600" dirty="0" smtClean="0"/>
              <a:t>–</a:t>
            </a:r>
            <a:r>
              <a:rPr lang="en-US" sz="3600" dirty="0" smtClean="0"/>
              <a:t> Scenario 2</a:t>
            </a:r>
            <a:endParaRPr lang="en-US" sz="3600" dirty="0"/>
          </a:p>
        </p:txBody>
      </p:sp>
      <p:sp>
        <p:nvSpPr>
          <p:cNvPr id="21" name="TextBox 20"/>
          <p:cNvSpPr txBox="1"/>
          <p:nvPr/>
        </p:nvSpPr>
        <p:spPr>
          <a:xfrm>
            <a:off x="499786" y="1056397"/>
            <a:ext cx="10932458" cy="3539430"/>
          </a:xfrm>
          <a:prstGeom prst="rect">
            <a:avLst/>
          </a:prstGeom>
          <a:noFill/>
        </p:spPr>
        <p:txBody>
          <a:bodyPr wrap="square" rtlCol="0">
            <a:spAutoFit/>
          </a:bodyPr>
          <a:lstStyle/>
          <a:p>
            <a:pPr marL="285750" indent="-285750">
              <a:buFont typeface="Arial" charset="0"/>
              <a:buChar char="•"/>
            </a:pPr>
            <a:r>
              <a:rPr lang="en-US" sz="1600" dirty="0"/>
              <a:t>In some cases the text color of the </a:t>
            </a:r>
            <a:r>
              <a:rPr lang="en-US" sz="1600" i="1" dirty="0"/>
              <a:t>Hint</a:t>
            </a:r>
            <a:r>
              <a:rPr lang="en-US" sz="1600" dirty="0"/>
              <a:t> words will quickly change to </a:t>
            </a:r>
            <a:r>
              <a:rPr lang="en-US" sz="1600" dirty="0">
                <a:solidFill>
                  <a:srgbClr val="FF0000"/>
                </a:solidFill>
              </a:rPr>
              <a:t>RED</a:t>
            </a:r>
            <a:r>
              <a:rPr lang="en-US" sz="1600" dirty="0"/>
              <a:t>. For these Hint words, </a:t>
            </a:r>
            <a:r>
              <a:rPr lang="en-US" sz="1600" b="1" dirty="0"/>
              <a:t>avoid thinking</a:t>
            </a:r>
            <a:r>
              <a:rPr lang="en-US" sz="1600" dirty="0"/>
              <a:t> about the associated </a:t>
            </a:r>
            <a:r>
              <a:rPr lang="en-US" sz="1600" i="1" dirty="0"/>
              <a:t>Response</a:t>
            </a:r>
            <a:r>
              <a:rPr lang="en-US" sz="1600" dirty="0"/>
              <a:t> word. </a:t>
            </a:r>
            <a:r>
              <a:rPr lang="en-US" sz="1600" dirty="0" smtClean="0"/>
              <a:t>As </a:t>
            </a:r>
            <a:r>
              <a:rPr lang="en-US" sz="1600" dirty="0"/>
              <a:t>this task is very important, we will take a moment to describe exactly what we want you to do when </a:t>
            </a:r>
            <a:r>
              <a:rPr lang="en-US" sz="1600" i="1" dirty="0"/>
              <a:t>Hint</a:t>
            </a:r>
            <a:r>
              <a:rPr lang="en-US" sz="1600" dirty="0"/>
              <a:t> words </a:t>
            </a:r>
            <a:r>
              <a:rPr lang="en-US" sz="1600" dirty="0" smtClean="0"/>
              <a:t>turn </a:t>
            </a:r>
            <a:r>
              <a:rPr lang="en-US" sz="1600" dirty="0"/>
              <a:t>RED. </a:t>
            </a:r>
            <a:endParaRPr lang="en-US" sz="1600" dirty="0" smtClean="0"/>
          </a:p>
          <a:p>
            <a:pPr marL="285750" indent="-285750">
              <a:buFont typeface="Arial" charset="0"/>
              <a:buChar char="•"/>
            </a:pPr>
            <a:endParaRPr lang="en-US" sz="1600" dirty="0"/>
          </a:p>
          <a:p>
            <a:pPr marL="285750" indent="-285750">
              <a:buFont typeface="Arial" charset="0"/>
              <a:buChar char="•"/>
            </a:pPr>
            <a:r>
              <a:rPr lang="en-US" sz="1600" dirty="0" smtClean="0"/>
              <a:t>When the </a:t>
            </a:r>
            <a:r>
              <a:rPr lang="en-US" sz="1600" dirty="0"/>
              <a:t>Hint word </a:t>
            </a:r>
            <a:r>
              <a:rPr lang="en-US" sz="1600" dirty="0" smtClean="0"/>
              <a:t>turns </a:t>
            </a:r>
            <a:r>
              <a:rPr lang="en-US" sz="1600" dirty="0"/>
              <a:t>RED, look </a:t>
            </a:r>
            <a:r>
              <a:rPr lang="en-US" sz="1600" dirty="0" smtClean="0"/>
              <a:t>at, </a:t>
            </a:r>
            <a:r>
              <a:rPr lang="en-US" sz="1600" dirty="0"/>
              <a:t>and focus </a:t>
            </a:r>
            <a:r>
              <a:rPr lang="en-US" sz="1600" dirty="0" smtClean="0"/>
              <a:t>on </a:t>
            </a:r>
            <a:r>
              <a:rPr lang="en-US" sz="1600" dirty="0"/>
              <a:t>the </a:t>
            </a:r>
            <a:r>
              <a:rPr lang="en-US" sz="1600" i="1" dirty="0"/>
              <a:t>Hint</a:t>
            </a:r>
            <a:r>
              <a:rPr lang="en-US" sz="1600" dirty="0"/>
              <a:t> word on the screen. </a:t>
            </a:r>
            <a:r>
              <a:rPr lang="en-US" sz="1600" dirty="0" smtClean="0"/>
              <a:t>You </a:t>
            </a:r>
            <a:r>
              <a:rPr lang="en-US" sz="1600" dirty="0"/>
              <a:t>might be tempted to simply look away from the </a:t>
            </a:r>
            <a:r>
              <a:rPr lang="en-US" sz="1600" i="1" dirty="0"/>
              <a:t>Hint</a:t>
            </a:r>
            <a:r>
              <a:rPr lang="en-US" sz="1600" dirty="0"/>
              <a:t> word in RED, but it is essential for our experiment that you </a:t>
            </a:r>
            <a:r>
              <a:rPr lang="en-US" sz="1600" dirty="0" smtClean="0"/>
              <a:t>pay full attention </a:t>
            </a:r>
            <a:r>
              <a:rPr lang="en-US" sz="1600" dirty="0"/>
              <a:t>to each RED </a:t>
            </a:r>
            <a:r>
              <a:rPr lang="en-US" sz="1600" i="1" dirty="0" smtClean="0"/>
              <a:t>Hint</a:t>
            </a:r>
            <a:r>
              <a:rPr lang="en-US" sz="1600" dirty="0" smtClean="0"/>
              <a:t> </a:t>
            </a:r>
            <a:r>
              <a:rPr lang="en-US" sz="1600" dirty="0"/>
              <a:t>word and continue to look at it until it disappears from the screen</a:t>
            </a:r>
            <a:r>
              <a:rPr lang="en-US" sz="1600" dirty="0" smtClean="0"/>
              <a:t>.</a:t>
            </a:r>
          </a:p>
          <a:p>
            <a:pPr marL="285750" indent="-285750">
              <a:buFont typeface="Arial" charset="0"/>
              <a:buChar char="•"/>
            </a:pPr>
            <a:endParaRPr lang="en-US" sz="1600" dirty="0"/>
          </a:p>
          <a:p>
            <a:pPr marL="285750" indent="-285750">
              <a:buFont typeface="Arial" charset="0"/>
              <a:buChar char="•"/>
            </a:pPr>
            <a:r>
              <a:rPr lang="en-US" sz="1600" dirty="0"/>
              <a:t>However, it is also fundamental that you stop the </a:t>
            </a:r>
            <a:r>
              <a:rPr lang="en-US" sz="1600" i="1" dirty="0"/>
              <a:t>Response</a:t>
            </a:r>
            <a:r>
              <a:rPr lang="en-US" sz="1600" dirty="0"/>
              <a:t> word from coming to mind at all, while looking at these RED </a:t>
            </a:r>
            <a:r>
              <a:rPr lang="en-US" sz="1600" i="1" dirty="0"/>
              <a:t>Hint</a:t>
            </a:r>
            <a:r>
              <a:rPr lang="en-US" sz="1600" dirty="0"/>
              <a:t> words. It may be challenging at first, but please try your best to learn to not think about the </a:t>
            </a:r>
            <a:r>
              <a:rPr lang="en-US" sz="1600" i="1" dirty="0"/>
              <a:t>Response</a:t>
            </a:r>
            <a:r>
              <a:rPr lang="en-US" sz="1600" dirty="0"/>
              <a:t> word at all, not even for a second, and not even after the </a:t>
            </a:r>
            <a:r>
              <a:rPr lang="en-US" sz="1600" i="1" dirty="0"/>
              <a:t>Hint</a:t>
            </a:r>
            <a:r>
              <a:rPr lang="en-US" sz="1600" dirty="0"/>
              <a:t> word has gone off the screen. If the </a:t>
            </a:r>
            <a:r>
              <a:rPr lang="en-US" sz="1600" i="1" dirty="0" smtClean="0"/>
              <a:t>Response</a:t>
            </a:r>
            <a:r>
              <a:rPr lang="en-US" sz="1600" dirty="0" smtClean="0"/>
              <a:t> </a:t>
            </a:r>
            <a:r>
              <a:rPr lang="en-US" sz="1600" dirty="0"/>
              <a:t>word does pop into your mind automatically, please actively push that word out of mind and then work to keep it out. You should try to block thinking of the </a:t>
            </a:r>
            <a:r>
              <a:rPr lang="en-US" sz="1600" i="1" dirty="0"/>
              <a:t>Response</a:t>
            </a:r>
            <a:r>
              <a:rPr lang="en-US" sz="1600" dirty="0"/>
              <a:t> word, but don’t do so by replacing it with any other thoughts, like another word, image or idea. To repeat: </a:t>
            </a:r>
            <a:r>
              <a:rPr lang="en-US" sz="1600" b="1" dirty="0"/>
              <a:t>do not think of anything else other than the Hint word while you are blocking the Response word.</a:t>
            </a:r>
            <a:endParaRPr lang="en-GB" sz="1600" b="1" dirty="0"/>
          </a:p>
        </p:txBody>
      </p:sp>
      <p:sp>
        <p:nvSpPr>
          <p:cNvPr id="22" name="Rectangle 21"/>
          <p:cNvSpPr>
            <a:spLocks noChangeAspect="1"/>
          </p:cNvSpPr>
          <p:nvPr/>
        </p:nvSpPr>
        <p:spPr>
          <a:xfrm>
            <a:off x="3335831" y="4891850"/>
            <a:ext cx="120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tx1"/>
                </a:solidFill>
              </a:rPr>
              <a:t>+</a:t>
            </a:r>
            <a:endParaRPr lang="en-US" sz="2000">
              <a:solidFill>
                <a:schemeClr val="tx1"/>
              </a:solidFill>
            </a:endParaRPr>
          </a:p>
        </p:txBody>
      </p:sp>
      <p:sp>
        <p:nvSpPr>
          <p:cNvPr id="23" name="Rectangle 22"/>
          <p:cNvSpPr>
            <a:spLocks noChangeAspect="1"/>
          </p:cNvSpPr>
          <p:nvPr/>
        </p:nvSpPr>
        <p:spPr>
          <a:xfrm>
            <a:off x="4954616" y="4891850"/>
            <a:ext cx="120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LINT</a:t>
            </a:r>
            <a:endParaRPr lang="en-US">
              <a:solidFill>
                <a:schemeClr val="tx1"/>
              </a:solidFill>
            </a:endParaRPr>
          </a:p>
        </p:txBody>
      </p:sp>
      <p:sp>
        <p:nvSpPr>
          <p:cNvPr id="24" name="Rectangle 23"/>
          <p:cNvSpPr>
            <a:spLocks noChangeAspect="1"/>
          </p:cNvSpPr>
          <p:nvPr/>
        </p:nvSpPr>
        <p:spPr>
          <a:xfrm>
            <a:off x="6573401" y="4891850"/>
            <a:ext cx="120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0000"/>
                </a:solidFill>
              </a:rPr>
              <a:t>LINT</a:t>
            </a:r>
            <a:endParaRPr lang="en-US">
              <a:solidFill>
                <a:srgbClr val="FF0000"/>
              </a:solidFill>
            </a:endParaRPr>
          </a:p>
        </p:txBody>
      </p:sp>
      <p:sp>
        <p:nvSpPr>
          <p:cNvPr id="26" name="TextBox 25"/>
          <p:cNvSpPr txBox="1"/>
          <p:nvPr/>
        </p:nvSpPr>
        <p:spPr>
          <a:xfrm>
            <a:off x="5973400" y="5611850"/>
            <a:ext cx="2488661" cy="523220"/>
          </a:xfrm>
          <a:prstGeom prst="rect">
            <a:avLst/>
          </a:prstGeom>
          <a:noFill/>
        </p:spPr>
        <p:txBody>
          <a:bodyPr wrap="square" rtlCol="0">
            <a:spAutoFit/>
          </a:bodyPr>
          <a:lstStyle/>
          <a:p>
            <a:pPr algn="ctr"/>
            <a:r>
              <a:rPr lang="en-US" sz="1400" smtClean="0"/>
              <a:t>Quickly Avoid </a:t>
            </a:r>
            <a:r>
              <a:rPr lang="en-US" sz="1400" dirty="0" smtClean="0"/>
              <a:t>thinking of </a:t>
            </a:r>
          </a:p>
          <a:p>
            <a:pPr algn="ctr"/>
            <a:r>
              <a:rPr lang="en-US" sz="1400" dirty="0" smtClean="0"/>
              <a:t>the Response word</a:t>
            </a:r>
            <a:endParaRPr lang="en-US" sz="1400" dirty="0">
              <a:solidFill>
                <a:srgbClr val="FF0000"/>
              </a:solidFill>
            </a:endParaRPr>
          </a:p>
        </p:txBody>
      </p:sp>
      <p:sp>
        <p:nvSpPr>
          <p:cNvPr id="27" name="TextBox 26"/>
          <p:cNvSpPr txBox="1"/>
          <p:nvPr/>
        </p:nvSpPr>
        <p:spPr>
          <a:xfrm>
            <a:off x="499786" y="6139689"/>
            <a:ext cx="10932458" cy="584775"/>
          </a:xfrm>
          <a:prstGeom prst="rect">
            <a:avLst/>
          </a:prstGeom>
          <a:noFill/>
        </p:spPr>
        <p:txBody>
          <a:bodyPr wrap="square" rtlCol="0">
            <a:spAutoFit/>
          </a:bodyPr>
          <a:lstStyle/>
          <a:p>
            <a:pPr marL="285750" indent="-285750">
              <a:buFont typeface="Arial" charset="0"/>
              <a:buChar char="•"/>
            </a:pPr>
            <a:r>
              <a:rPr lang="en-US" sz="1600" dirty="0" smtClean="0"/>
              <a:t>Learning </a:t>
            </a:r>
            <a:r>
              <a:rPr lang="en-US" sz="1600" dirty="0"/>
              <a:t>to not think about the Response words may take a few or even many tries - the important thing is that you just keep at it, until you have mastered the task completely</a:t>
            </a:r>
            <a:r>
              <a:rPr lang="en-US" sz="1600" dirty="0" smtClean="0"/>
              <a:t>.</a:t>
            </a:r>
            <a:endParaRPr lang="en-GB" sz="1600" dirty="0"/>
          </a:p>
        </p:txBody>
      </p:sp>
      <p:sp>
        <p:nvSpPr>
          <p:cNvPr id="28" name="TextBox 27"/>
          <p:cNvSpPr txBox="1"/>
          <p:nvPr/>
        </p:nvSpPr>
        <p:spPr>
          <a:xfrm>
            <a:off x="2691500" y="5616469"/>
            <a:ext cx="2488661" cy="307777"/>
          </a:xfrm>
          <a:prstGeom prst="rect">
            <a:avLst/>
          </a:prstGeom>
          <a:noFill/>
        </p:spPr>
        <p:txBody>
          <a:bodyPr wrap="square" rtlCol="0">
            <a:spAutoFit/>
          </a:bodyPr>
          <a:lstStyle/>
          <a:p>
            <a:pPr algn="ctr"/>
            <a:r>
              <a:rPr lang="en-US" sz="1400" smtClean="0"/>
              <a:t>Pay attention</a:t>
            </a:r>
            <a:endParaRPr lang="en-US" sz="1400" dirty="0">
              <a:solidFill>
                <a:srgbClr val="FF0000"/>
              </a:solidFill>
            </a:endParaRPr>
          </a:p>
        </p:txBody>
      </p:sp>
    </p:spTree>
    <p:extLst>
      <p:ext uri="{BB962C8B-B14F-4D97-AF65-F5344CB8AC3E}">
        <p14:creationId xmlns:p14="http://schemas.microsoft.com/office/powerpoint/2010/main" val="542358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4015" y="71718"/>
            <a:ext cx="9144000" cy="646331"/>
          </a:xfrm>
          <a:prstGeom prst="rect">
            <a:avLst/>
          </a:prstGeom>
          <a:noFill/>
        </p:spPr>
        <p:txBody>
          <a:bodyPr wrap="square" rtlCol="0">
            <a:spAutoFit/>
          </a:bodyPr>
          <a:lstStyle/>
          <a:p>
            <a:pPr algn="ctr"/>
            <a:r>
              <a:rPr lang="en-US" sz="3600" dirty="0" smtClean="0"/>
              <a:t>Phase 2: Experiment Practice </a:t>
            </a:r>
            <a:r>
              <a:rPr lang="mr-IN" sz="3600" dirty="0" smtClean="0"/>
              <a:t>–</a:t>
            </a:r>
            <a:r>
              <a:rPr lang="en-US" sz="3600" dirty="0" smtClean="0"/>
              <a:t> Scenario 3</a:t>
            </a:r>
            <a:endParaRPr lang="en-US" sz="3600" dirty="0"/>
          </a:p>
        </p:txBody>
      </p:sp>
      <p:sp>
        <p:nvSpPr>
          <p:cNvPr id="21" name="TextBox 20"/>
          <p:cNvSpPr txBox="1"/>
          <p:nvPr/>
        </p:nvSpPr>
        <p:spPr>
          <a:xfrm>
            <a:off x="499786" y="1056397"/>
            <a:ext cx="10932458" cy="3046988"/>
          </a:xfrm>
          <a:prstGeom prst="rect">
            <a:avLst/>
          </a:prstGeom>
          <a:noFill/>
        </p:spPr>
        <p:txBody>
          <a:bodyPr wrap="square" rtlCol="0">
            <a:spAutoFit/>
          </a:bodyPr>
          <a:lstStyle/>
          <a:p>
            <a:pPr marL="285750" indent="-285750">
              <a:buFont typeface="Arial" charset="0"/>
              <a:buChar char="•"/>
            </a:pPr>
            <a:r>
              <a:rPr lang="en-US" sz="1600" dirty="0" smtClean="0"/>
              <a:t>Finally in other </a:t>
            </a:r>
            <a:r>
              <a:rPr lang="en-US" sz="1600" dirty="0"/>
              <a:t>cases the text color of the </a:t>
            </a:r>
            <a:r>
              <a:rPr lang="en-US" sz="1600" i="1" dirty="0"/>
              <a:t>Hint</a:t>
            </a:r>
            <a:r>
              <a:rPr lang="en-US" sz="1600" dirty="0"/>
              <a:t> words will quickly change to </a:t>
            </a:r>
            <a:r>
              <a:rPr lang="en-US" sz="1600" dirty="0" smtClean="0">
                <a:solidFill>
                  <a:srgbClr val="FFCC00"/>
                </a:solidFill>
              </a:rPr>
              <a:t>YELLOW</a:t>
            </a:r>
            <a:r>
              <a:rPr lang="en-US" sz="1600" dirty="0" smtClean="0"/>
              <a:t>. </a:t>
            </a:r>
            <a:r>
              <a:rPr lang="en-US" sz="1600" dirty="0"/>
              <a:t>For these </a:t>
            </a:r>
            <a:r>
              <a:rPr lang="en-US" sz="1600" i="1" dirty="0"/>
              <a:t>Hint</a:t>
            </a:r>
            <a:r>
              <a:rPr lang="en-US" sz="1600" dirty="0"/>
              <a:t> words, </a:t>
            </a:r>
            <a:r>
              <a:rPr lang="en-US" sz="1600" b="1" dirty="0"/>
              <a:t>avoid thinking</a:t>
            </a:r>
            <a:r>
              <a:rPr lang="en-US" sz="1600" dirty="0"/>
              <a:t> about the associated </a:t>
            </a:r>
            <a:r>
              <a:rPr lang="en-US" sz="1600" i="1" dirty="0"/>
              <a:t>Response</a:t>
            </a:r>
            <a:r>
              <a:rPr lang="en-US" sz="1600" dirty="0"/>
              <a:t> </a:t>
            </a:r>
            <a:r>
              <a:rPr lang="en-US" sz="1600" dirty="0" smtClean="0"/>
              <a:t>word </a:t>
            </a:r>
            <a:r>
              <a:rPr lang="en-US" sz="1600" b="1" dirty="0" smtClean="0"/>
              <a:t>by quickly pressing the buttons ’A’, ‘S’, ‘D’ and ‘F’</a:t>
            </a:r>
            <a:r>
              <a:rPr lang="en-US" sz="1600" dirty="0" smtClean="0"/>
              <a:t> </a:t>
            </a:r>
            <a:r>
              <a:rPr lang="en-US" sz="1600" b="1" dirty="0" smtClean="0"/>
              <a:t>in that exact sequence </a:t>
            </a:r>
            <a:r>
              <a:rPr lang="en-US" sz="1600" dirty="0" smtClean="0"/>
              <a:t>using the left hand pinky, ring, middle and index finger respectively. Again as this part is very important, we will describe how to do this.</a:t>
            </a:r>
          </a:p>
          <a:p>
            <a:pPr marL="285750" indent="-285750">
              <a:buFont typeface="Arial" charset="0"/>
              <a:buChar char="•"/>
            </a:pPr>
            <a:endParaRPr lang="en-US" sz="1600" dirty="0"/>
          </a:p>
          <a:p>
            <a:pPr marL="285750" indent="-285750">
              <a:buFont typeface="Arial" charset="0"/>
              <a:buChar char="•"/>
            </a:pPr>
            <a:r>
              <a:rPr lang="en-US" sz="1600" dirty="0" smtClean="0"/>
              <a:t>Like in scenario 2, you </a:t>
            </a:r>
            <a:r>
              <a:rPr lang="en-US" sz="1600" dirty="0"/>
              <a:t>might be tempted to simply look away from the </a:t>
            </a:r>
            <a:r>
              <a:rPr lang="en-US" sz="1600" i="1" dirty="0"/>
              <a:t>Hint</a:t>
            </a:r>
            <a:r>
              <a:rPr lang="en-US" sz="1600" dirty="0"/>
              <a:t> word in </a:t>
            </a:r>
            <a:r>
              <a:rPr lang="en-US" sz="1600" dirty="0" smtClean="0"/>
              <a:t>YELLOW and at the keyboard, </a:t>
            </a:r>
            <a:r>
              <a:rPr lang="en-US" sz="1600" dirty="0"/>
              <a:t>but it is essential for our experiment that you </a:t>
            </a:r>
            <a:r>
              <a:rPr lang="en-US" sz="1600" dirty="0" smtClean="0"/>
              <a:t>look at the YELLOW </a:t>
            </a:r>
            <a:r>
              <a:rPr lang="en-US" sz="1600" i="1" dirty="0" smtClean="0"/>
              <a:t>Hint</a:t>
            </a:r>
            <a:r>
              <a:rPr lang="en-US" sz="1600" dirty="0" smtClean="0"/>
              <a:t> </a:t>
            </a:r>
            <a:r>
              <a:rPr lang="en-US" sz="1600" dirty="0"/>
              <a:t>word </a:t>
            </a:r>
            <a:r>
              <a:rPr lang="en-US" sz="1600" dirty="0" smtClean="0"/>
              <a:t>while you are quickly executing the sequence with your left hand.</a:t>
            </a:r>
          </a:p>
          <a:p>
            <a:pPr marL="285750" indent="-285750">
              <a:buFont typeface="Arial" charset="0"/>
              <a:buChar char="•"/>
            </a:pPr>
            <a:endParaRPr lang="en-US" sz="1600" dirty="0"/>
          </a:p>
          <a:p>
            <a:pPr marL="285750" indent="-285750">
              <a:buFont typeface="Arial" charset="0"/>
              <a:buChar char="•"/>
            </a:pPr>
            <a:r>
              <a:rPr lang="en-US" sz="1600" dirty="0" smtClean="0"/>
              <a:t>Here it is necessary stop </a:t>
            </a:r>
            <a:r>
              <a:rPr lang="en-US" sz="1600" dirty="0"/>
              <a:t>the </a:t>
            </a:r>
            <a:r>
              <a:rPr lang="en-US" sz="1600" i="1" dirty="0"/>
              <a:t>Response</a:t>
            </a:r>
            <a:r>
              <a:rPr lang="en-US" sz="1600" dirty="0"/>
              <a:t> word from coming to </a:t>
            </a:r>
            <a:r>
              <a:rPr lang="en-US" sz="1600" dirty="0" smtClean="0"/>
              <a:t>mind, </a:t>
            </a:r>
            <a:r>
              <a:rPr lang="en-US" sz="1600" dirty="0"/>
              <a:t>while looking at these </a:t>
            </a:r>
            <a:r>
              <a:rPr lang="en-US" sz="1600" dirty="0" smtClean="0"/>
              <a:t>YELLOW </a:t>
            </a:r>
            <a:r>
              <a:rPr lang="en-US" sz="1600" i="1" dirty="0"/>
              <a:t>Hint</a:t>
            </a:r>
            <a:r>
              <a:rPr lang="en-US" sz="1600" dirty="0"/>
              <a:t> </a:t>
            </a:r>
            <a:r>
              <a:rPr lang="en-US" sz="1600" dirty="0" smtClean="0"/>
              <a:t>words, using the button presses as a way to divert your attention, although not taking your eyes off the </a:t>
            </a:r>
            <a:r>
              <a:rPr lang="en-US" sz="1600" i="1" dirty="0" smtClean="0"/>
              <a:t>Hint</a:t>
            </a:r>
            <a:r>
              <a:rPr lang="en-US" sz="1600" dirty="0" smtClean="0"/>
              <a:t> word on the screen. Try </a:t>
            </a:r>
            <a:r>
              <a:rPr lang="en-US" sz="1600" dirty="0"/>
              <a:t>to block thinking of the </a:t>
            </a:r>
            <a:r>
              <a:rPr lang="en-US" sz="1600" i="1" dirty="0"/>
              <a:t>Response</a:t>
            </a:r>
            <a:r>
              <a:rPr lang="en-US" sz="1600" dirty="0"/>
              <a:t> word, </a:t>
            </a:r>
            <a:r>
              <a:rPr lang="en-US" sz="1600" dirty="0" smtClean="0"/>
              <a:t>by quickly shifting your attention to executing the sequence of button presses. </a:t>
            </a:r>
            <a:r>
              <a:rPr lang="en-US" sz="1600" dirty="0"/>
              <a:t>To repeat: </a:t>
            </a:r>
            <a:r>
              <a:rPr lang="en-US" sz="1600" b="1" dirty="0" smtClean="0"/>
              <a:t>Use the button presses as a way to block thinking of the </a:t>
            </a:r>
            <a:r>
              <a:rPr lang="en-US" sz="1600" b="1" dirty="0"/>
              <a:t>Response word.</a:t>
            </a:r>
            <a:endParaRPr lang="en-GB" sz="1600" b="1" dirty="0"/>
          </a:p>
        </p:txBody>
      </p:sp>
      <p:sp>
        <p:nvSpPr>
          <p:cNvPr id="22" name="Rectangle 21"/>
          <p:cNvSpPr>
            <a:spLocks noChangeAspect="1"/>
          </p:cNvSpPr>
          <p:nvPr/>
        </p:nvSpPr>
        <p:spPr>
          <a:xfrm>
            <a:off x="3308123" y="4480919"/>
            <a:ext cx="120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tx1"/>
                </a:solidFill>
              </a:rPr>
              <a:t>+</a:t>
            </a:r>
            <a:endParaRPr lang="en-US" sz="2000">
              <a:solidFill>
                <a:schemeClr val="tx1"/>
              </a:solidFill>
            </a:endParaRPr>
          </a:p>
        </p:txBody>
      </p:sp>
      <p:sp>
        <p:nvSpPr>
          <p:cNvPr id="23" name="Rectangle 22"/>
          <p:cNvSpPr>
            <a:spLocks noChangeAspect="1"/>
          </p:cNvSpPr>
          <p:nvPr/>
        </p:nvSpPr>
        <p:spPr>
          <a:xfrm>
            <a:off x="4926908" y="4480919"/>
            <a:ext cx="120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LINT</a:t>
            </a:r>
            <a:endParaRPr lang="en-US">
              <a:solidFill>
                <a:schemeClr val="tx1"/>
              </a:solidFill>
            </a:endParaRPr>
          </a:p>
        </p:txBody>
      </p:sp>
      <p:sp>
        <p:nvSpPr>
          <p:cNvPr id="24" name="Rectangle 23"/>
          <p:cNvSpPr>
            <a:spLocks noChangeAspect="1"/>
          </p:cNvSpPr>
          <p:nvPr/>
        </p:nvSpPr>
        <p:spPr>
          <a:xfrm>
            <a:off x="6545693" y="4480919"/>
            <a:ext cx="120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rgbClr val="FFCC00"/>
                </a:solidFill>
              </a:rPr>
              <a:t>LINT</a:t>
            </a:r>
            <a:endParaRPr lang="en-US">
              <a:solidFill>
                <a:srgbClr val="FFCC00"/>
              </a:solidFill>
            </a:endParaRPr>
          </a:p>
        </p:txBody>
      </p:sp>
      <p:sp>
        <p:nvSpPr>
          <p:cNvPr id="26" name="TextBox 25"/>
          <p:cNvSpPr txBox="1"/>
          <p:nvPr/>
        </p:nvSpPr>
        <p:spPr>
          <a:xfrm>
            <a:off x="5583484" y="5212234"/>
            <a:ext cx="3124418" cy="954107"/>
          </a:xfrm>
          <a:prstGeom prst="rect">
            <a:avLst/>
          </a:prstGeom>
          <a:noFill/>
        </p:spPr>
        <p:txBody>
          <a:bodyPr wrap="square" rtlCol="0">
            <a:spAutoFit/>
          </a:bodyPr>
          <a:lstStyle/>
          <a:p>
            <a:pPr algn="ctr"/>
            <a:r>
              <a:rPr lang="en-US" sz="1400" dirty="0" smtClean="0"/>
              <a:t>Quickly avoid thinking of the</a:t>
            </a:r>
          </a:p>
          <a:p>
            <a:pPr algn="ctr"/>
            <a:r>
              <a:rPr lang="en-US" sz="1400" dirty="0" smtClean="0"/>
              <a:t> Response word by pressing </a:t>
            </a:r>
          </a:p>
          <a:p>
            <a:pPr algn="ctr"/>
            <a:r>
              <a:rPr lang="en-US" sz="1400" dirty="0" smtClean="0"/>
              <a:t>the button sequence with</a:t>
            </a:r>
          </a:p>
          <a:p>
            <a:pPr algn="ctr"/>
            <a:r>
              <a:rPr lang="en-US" sz="1400" dirty="0" smtClean="0"/>
              <a:t> the left hand </a:t>
            </a:r>
            <a:endParaRPr lang="en-US" sz="1400" dirty="0">
              <a:solidFill>
                <a:srgbClr val="FF0000"/>
              </a:solidFill>
            </a:endParaRPr>
          </a:p>
        </p:txBody>
      </p:sp>
      <p:sp>
        <p:nvSpPr>
          <p:cNvPr id="12" name="TextBox 11"/>
          <p:cNvSpPr txBox="1"/>
          <p:nvPr/>
        </p:nvSpPr>
        <p:spPr>
          <a:xfrm>
            <a:off x="499786" y="6181875"/>
            <a:ext cx="10932458" cy="338554"/>
          </a:xfrm>
          <a:prstGeom prst="rect">
            <a:avLst/>
          </a:prstGeom>
          <a:noFill/>
        </p:spPr>
        <p:txBody>
          <a:bodyPr wrap="square" rtlCol="0">
            <a:spAutoFit/>
          </a:bodyPr>
          <a:lstStyle/>
          <a:p>
            <a:pPr marL="285750" indent="-285750">
              <a:buFont typeface="Arial" charset="0"/>
              <a:buChar char="•"/>
            </a:pPr>
            <a:r>
              <a:rPr lang="en-US" sz="1600" dirty="0" smtClean="0"/>
              <a:t>Let’s start with a brief practice!</a:t>
            </a:r>
            <a:endParaRPr lang="en-GB" sz="1600" dirty="0"/>
          </a:p>
        </p:txBody>
      </p:sp>
      <p:sp>
        <p:nvSpPr>
          <p:cNvPr id="13" name="TextBox 12"/>
          <p:cNvSpPr txBox="1"/>
          <p:nvPr/>
        </p:nvSpPr>
        <p:spPr>
          <a:xfrm>
            <a:off x="2663792" y="5200919"/>
            <a:ext cx="2488661" cy="307777"/>
          </a:xfrm>
          <a:prstGeom prst="rect">
            <a:avLst/>
          </a:prstGeom>
          <a:noFill/>
        </p:spPr>
        <p:txBody>
          <a:bodyPr wrap="square" rtlCol="0">
            <a:spAutoFit/>
          </a:bodyPr>
          <a:lstStyle/>
          <a:p>
            <a:pPr algn="ctr"/>
            <a:r>
              <a:rPr lang="en-US" sz="1400" dirty="0" smtClean="0"/>
              <a:t>Pay attention</a:t>
            </a:r>
            <a:endParaRPr lang="en-US" sz="1400" dirty="0">
              <a:solidFill>
                <a:srgbClr val="FF0000"/>
              </a:solidFill>
            </a:endParaRPr>
          </a:p>
        </p:txBody>
      </p:sp>
    </p:spTree>
    <p:extLst>
      <p:ext uri="{BB962C8B-B14F-4D97-AF65-F5344CB8AC3E}">
        <p14:creationId xmlns:p14="http://schemas.microsoft.com/office/powerpoint/2010/main" val="251637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8765</TotalTime>
  <Words>3421</Words>
  <Application>Microsoft Macintosh PowerPoint</Application>
  <PresentationFormat>Widescreen</PresentationFormat>
  <Paragraphs>293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Calibri Light</vt:lpstr>
      <vt:lpstr>Mangal</vt:lpstr>
      <vt:lpstr>Arial</vt:lpstr>
      <vt:lpstr>Office Theme</vt:lpstr>
      <vt:lpstr>TNT Instruction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Modified 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TNT Instruction slides</dc:title>
  <dc:creator>Microsoft Office User</dc:creator>
  <cp:lastModifiedBy>Microsoft Office User</cp:lastModifiedBy>
  <cp:revision>210</cp:revision>
  <dcterms:created xsi:type="dcterms:W3CDTF">2020-06-25T21:13:21Z</dcterms:created>
  <dcterms:modified xsi:type="dcterms:W3CDTF">2020-07-22T16:33:39Z</dcterms:modified>
</cp:coreProperties>
</file>